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40"/>
  </p:notesMasterIdLst>
  <p:sldIdLst>
    <p:sldId id="262" r:id="rId3"/>
    <p:sldId id="284" r:id="rId4"/>
    <p:sldId id="291" r:id="rId5"/>
    <p:sldId id="310" r:id="rId6"/>
    <p:sldId id="306" r:id="rId7"/>
    <p:sldId id="327" r:id="rId8"/>
    <p:sldId id="299" r:id="rId9"/>
    <p:sldId id="324" r:id="rId10"/>
    <p:sldId id="325" r:id="rId11"/>
    <p:sldId id="307" r:id="rId12"/>
    <p:sldId id="311" r:id="rId13"/>
    <p:sldId id="288" r:id="rId14"/>
    <p:sldId id="308" r:id="rId15"/>
    <p:sldId id="309" r:id="rId16"/>
    <p:sldId id="326" r:id="rId17"/>
    <p:sldId id="292" r:id="rId18"/>
    <p:sldId id="313" r:id="rId19"/>
    <p:sldId id="315" r:id="rId20"/>
    <p:sldId id="332" r:id="rId21"/>
    <p:sldId id="333" r:id="rId22"/>
    <p:sldId id="334" r:id="rId23"/>
    <p:sldId id="278" r:id="rId24"/>
    <p:sldId id="312" r:id="rId25"/>
    <p:sldId id="289" r:id="rId26"/>
    <p:sldId id="297" r:id="rId27"/>
    <p:sldId id="328" r:id="rId28"/>
    <p:sldId id="336" r:id="rId29"/>
    <p:sldId id="294" r:id="rId30"/>
    <p:sldId id="320" r:id="rId31"/>
    <p:sldId id="321" r:id="rId32"/>
    <p:sldId id="337" r:id="rId33"/>
    <p:sldId id="338" r:id="rId34"/>
    <p:sldId id="285" r:id="rId35"/>
    <p:sldId id="295" r:id="rId36"/>
    <p:sldId id="329" r:id="rId37"/>
    <p:sldId id="331" r:id="rId38"/>
    <p:sldId id="335" r:id="rId3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B75"/>
    <a:srgbClr val="D32BB3"/>
    <a:srgbClr val="C13AC4"/>
    <a:srgbClr val="DD21DD"/>
    <a:srgbClr val="A719A7"/>
    <a:srgbClr val="D220D2"/>
    <a:srgbClr val="CC9900"/>
    <a:srgbClr val="FF9900"/>
    <a:srgbClr val="2FD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F51F47C-C24B-4D13-B9C4-F028DF4E3AA0}" type="datetimeFigureOut">
              <a:rPr lang="en-CA" smtClean="0"/>
              <a:pPr/>
              <a:t>25/11/2015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07AEE4F-A4E9-4295-89E8-775CC694E25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6267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EE4F-A4E9-4295-89E8-775CC694E25D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746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9F3FB-A754-443E-A149-4EC44592341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8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EE4F-A4E9-4295-89E8-775CC694E25D}" type="slidenum">
              <a:rPr lang="en-CA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CA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902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E019-D441-43D4-BF39-7EE27B0CA382}" type="datetime1">
              <a:rPr lang="en-CA" smtClean="0"/>
              <a:pPr/>
              <a:t>25/11/2015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544F-729A-4484-90CD-5B9BA448BD4E}" type="datetime1">
              <a:rPr lang="en-CA" smtClean="0"/>
              <a:pPr/>
              <a:t>25/11/2015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7B6E9-09BE-4205-93EF-EA2DBC321CE7}" type="datetime1">
              <a:rPr lang="en-CA" smtClean="0"/>
              <a:pPr/>
              <a:t>25/11/2015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 bwMode="auto">
          <a:xfrm>
            <a:off x="0" y="4267200"/>
            <a:ext cx="92202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dirty="0" smtClean="0">
              <a:solidFill>
                <a:srgbClr val="8E908F"/>
              </a:solidFill>
              <a:ea typeface="ＭＳ Ｐゴシック" charset="-128"/>
            </a:endParaRPr>
          </a:p>
        </p:txBody>
      </p:sp>
      <p:sp>
        <p:nvSpPr>
          <p:cNvPr id="41473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29595"/>
            <a:ext cx="7661275" cy="790198"/>
          </a:xfrm>
        </p:spPr>
        <p:txBody>
          <a:bodyPr rIns="91440"/>
          <a:lstStyle>
            <a:lvl1pPr marL="0" indent="0" algn="r">
              <a:buFont typeface="Arial" charset="0"/>
              <a:buNone/>
              <a:defRPr sz="2000" cap="all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subtitle</a:t>
            </a:r>
            <a:r>
              <a:rPr lang="fr-CA" dirty="0"/>
              <a:t> style</a:t>
            </a:r>
          </a:p>
        </p:txBody>
      </p:sp>
      <p:sp>
        <p:nvSpPr>
          <p:cNvPr id="4147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354203" y="4279861"/>
            <a:ext cx="7673975" cy="1217847"/>
          </a:xfrm>
        </p:spPr>
        <p:txBody>
          <a:bodyPr rIns="91440"/>
          <a:lstStyle>
            <a:lvl1pPr algn="r">
              <a:lnSpc>
                <a:spcPct val="83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CA" dirty="0"/>
              <a:t>Click to </a:t>
            </a:r>
            <a:r>
              <a:rPr lang="fr-CA" dirty="0" err="1"/>
              <a:t>edit</a:t>
            </a:r>
            <a:r>
              <a:rPr lang="fr-CA" dirty="0"/>
              <a:t> Master </a:t>
            </a:r>
            <a:r>
              <a:rPr lang="fr-CA" dirty="0" err="1"/>
              <a:t>title</a:t>
            </a:r>
            <a:r>
              <a:rPr lang="fr-CA" dirty="0"/>
              <a:t>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990600" y="0"/>
            <a:ext cx="81534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mtClean="0">
              <a:solidFill>
                <a:srgbClr val="8E908F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015" y="685800"/>
            <a:ext cx="6614809" cy="11620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16" y="1860550"/>
            <a:ext cx="6617984" cy="45339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1B5A8-C1BA-4DDF-9DCC-18648BF0E60E}" type="slidenum">
              <a:rPr lang="fr-CA">
                <a:solidFill>
                  <a:srgbClr val="8E908F"/>
                </a:solidFill>
              </a:rPr>
              <a:pPr/>
              <a:t>‹#›</a:t>
            </a:fld>
            <a:endParaRPr lang="fr-CA">
              <a:solidFill>
                <a:srgbClr val="8E908F"/>
              </a:solidFill>
            </a:endParaRPr>
          </a:p>
        </p:txBody>
      </p:sp>
      <p:pic>
        <p:nvPicPr>
          <p:cNvPr id="11" name="Picture 2" descr="C:\Users\andrew.bergstrom\Desktop\Aperture1_topright.BMP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24800" y="344718"/>
            <a:ext cx="990600" cy="896576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 r="87604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015" y="4406900"/>
            <a:ext cx="7111697" cy="13415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3015" y="2906714"/>
            <a:ext cx="7111697" cy="147753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D73EA2-1236-4E77-9E32-C8927B515733}" type="slidenum">
              <a:rPr lang="fr-CA">
                <a:solidFill>
                  <a:srgbClr val="8E908F"/>
                </a:solidFill>
              </a:rPr>
              <a:pPr/>
              <a:t>‹#›</a:t>
            </a:fld>
            <a:endParaRPr lang="fr-CA">
              <a:solidFill>
                <a:srgbClr val="8E908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2063" y="1860550"/>
            <a:ext cx="3292475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8" y="1860550"/>
            <a:ext cx="3294062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130175" y="317500"/>
            <a:ext cx="1012825" cy="1289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F0E1B-6F0A-40FA-8D17-9906D52B984C}" type="slidenum">
              <a:rPr lang="fr-CA">
                <a:solidFill>
                  <a:srgbClr val="8E908F"/>
                </a:solidFill>
              </a:rPr>
              <a:pPr/>
              <a:t>‹#›</a:t>
            </a:fld>
            <a:endParaRPr lang="fr-CA">
              <a:solidFill>
                <a:srgbClr val="8E908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xfrm>
            <a:off x="1273175" y="317500"/>
            <a:ext cx="2495550" cy="254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F18B501-B527-4BF8-8E17-D71BD6699332}" type="datetime1">
              <a:rPr lang="en-CA" smtClean="0">
                <a:solidFill>
                  <a:srgbClr val="8E908F"/>
                </a:solidFill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25/11/2015</a:t>
            </a:fld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130175" y="317500"/>
            <a:ext cx="1012825" cy="1289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FFDE4-F990-4BC5-AF9A-6FEF899691E0}" type="slidenum">
              <a:rPr lang="fr-CA">
                <a:solidFill>
                  <a:srgbClr val="8E908F"/>
                </a:solidFill>
              </a:rPr>
              <a:pPr/>
              <a:t>‹#›</a:t>
            </a:fld>
            <a:endParaRPr lang="fr-CA">
              <a:solidFill>
                <a:srgbClr val="8E908F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xfrm>
            <a:off x="1273175" y="317500"/>
            <a:ext cx="2495550" cy="254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BA8676B-CCEE-4BA4-841A-CF57EFE33D32}" type="datetime1">
              <a:rPr lang="en-CA" smtClean="0">
                <a:solidFill>
                  <a:srgbClr val="8E908F"/>
                </a:solidFill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25/11/2015</a:t>
            </a:fld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130175" y="317500"/>
            <a:ext cx="1012825" cy="1289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70165-4D01-4088-B5E9-9534337283D0}" type="slidenum">
              <a:rPr lang="fr-CA">
                <a:solidFill>
                  <a:srgbClr val="8E908F"/>
                </a:solidFill>
              </a:rPr>
              <a:pPr/>
              <a:t>‹#›</a:t>
            </a:fld>
            <a:endParaRPr lang="fr-CA">
              <a:solidFill>
                <a:srgbClr val="8E908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xfrm>
            <a:off x="1273175" y="317500"/>
            <a:ext cx="2495550" cy="254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687E2CA-20EC-439F-9BC5-6EBE0B104914}" type="datetime1">
              <a:rPr lang="en-CA" smtClean="0">
                <a:solidFill>
                  <a:srgbClr val="8E908F"/>
                </a:solidFill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25/11/2015</a:t>
            </a:fld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130175" y="317500"/>
            <a:ext cx="1012825" cy="1289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CAC21-6627-4557-925B-61FB98E15C5F}" type="slidenum">
              <a:rPr lang="fr-CA">
                <a:solidFill>
                  <a:srgbClr val="8E908F"/>
                </a:solidFill>
              </a:rPr>
              <a:pPr/>
              <a:t>‹#›</a:t>
            </a:fld>
            <a:endParaRPr lang="fr-CA">
              <a:solidFill>
                <a:srgbClr val="8E908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xfrm>
            <a:off x="1273175" y="317500"/>
            <a:ext cx="2495550" cy="254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1F0124F7-2AD5-46A3-AACD-0960A0E34D3A}" type="datetime1">
              <a:rPr lang="en-CA" smtClean="0">
                <a:solidFill>
                  <a:srgbClr val="8E908F"/>
                </a:solidFill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25/11/2015</a:t>
            </a:fld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130175" y="317500"/>
            <a:ext cx="1012825" cy="1289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D02A2-7BE7-4E54-930E-143336CC8360}" type="slidenum">
              <a:rPr lang="fr-CA">
                <a:solidFill>
                  <a:srgbClr val="8E908F"/>
                </a:solidFill>
              </a:rPr>
              <a:pPr/>
              <a:t>‹#›</a:t>
            </a:fld>
            <a:endParaRPr lang="fr-CA">
              <a:solidFill>
                <a:srgbClr val="8E908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xfrm>
            <a:off x="1273175" y="317500"/>
            <a:ext cx="2495550" cy="254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1F2001E-8641-4463-876A-05AB827C0370}" type="datetime1">
              <a:rPr lang="en-CA" smtClean="0">
                <a:solidFill>
                  <a:srgbClr val="8E908F"/>
                </a:solidFill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25/11/2015</a:t>
            </a:fld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D9F25-7ECF-4CF6-94C0-A024B550B160}" type="datetime1">
              <a:rPr lang="en-CA" smtClean="0"/>
              <a:pPr/>
              <a:t>25/11/2015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130175" y="317500"/>
            <a:ext cx="1012825" cy="1289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24F50B-1A2F-46FE-8A33-A0901B024959}" type="slidenum">
              <a:rPr lang="fr-CA">
                <a:solidFill>
                  <a:srgbClr val="8E908F"/>
                </a:solidFill>
              </a:rPr>
              <a:pPr/>
              <a:t>‹#›</a:t>
            </a:fld>
            <a:endParaRPr lang="fr-CA">
              <a:solidFill>
                <a:srgbClr val="8E908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xfrm>
            <a:off x="1273175" y="317500"/>
            <a:ext cx="2495550" cy="254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560B220-9CB7-48F0-91E0-50CB036F0FA7}" type="datetime1">
              <a:rPr lang="en-CA" smtClean="0">
                <a:solidFill>
                  <a:srgbClr val="8E908F"/>
                </a:solidFill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25/11/2015</a:t>
            </a:fld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130175" y="317500"/>
            <a:ext cx="1012825" cy="1289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F48AB-0330-492F-9855-4F40BEECE45B}" type="slidenum">
              <a:rPr lang="fr-CA">
                <a:solidFill>
                  <a:srgbClr val="8E908F"/>
                </a:solidFill>
              </a:rPr>
              <a:pPr/>
              <a:t>‹#›</a:t>
            </a:fld>
            <a:endParaRPr lang="fr-CA">
              <a:solidFill>
                <a:srgbClr val="8E908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xfrm>
            <a:off x="1273175" y="317500"/>
            <a:ext cx="2495550" cy="254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E6E26B5-0853-43FD-8B36-A18F4DA158F2}" type="datetime1">
              <a:rPr lang="en-CA" smtClean="0">
                <a:solidFill>
                  <a:srgbClr val="8E908F"/>
                </a:solidFill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25/11/2015</a:t>
            </a:fld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6663" y="685800"/>
            <a:ext cx="1684337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2063" y="685800"/>
            <a:ext cx="4902200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130175" y="317500"/>
            <a:ext cx="1012825" cy="1289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5A4F0F-8E53-4F4F-8C6B-8A99974AC238}" type="slidenum">
              <a:rPr lang="fr-CA">
                <a:solidFill>
                  <a:srgbClr val="8E908F"/>
                </a:solidFill>
              </a:rPr>
              <a:pPr/>
              <a:t>‹#›</a:t>
            </a:fld>
            <a:endParaRPr lang="fr-CA">
              <a:solidFill>
                <a:srgbClr val="8E908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xfrm>
            <a:off x="1273175" y="317500"/>
            <a:ext cx="2495550" cy="254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06DBC9F-DC45-4A51-99F9-0110CF2090A1}" type="datetime1">
              <a:rPr lang="en-CA" smtClean="0">
                <a:solidFill>
                  <a:srgbClr val="8E908F"/>
                </a:solidFill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25/11/2015</a:t>
            </a:fld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986" y="1437437"/>
            <a:ext cx="8153400" cy="804366"/>
          </a:xfrm>
        </p:spPr>
        <p:txBody>
          <a:bodyPr/>
          <a:lstStyle>
            <a:lvl1pPr>
              <a:lnSpc>
                <a:spcPct val="80000"/>
              </a:lnSpc>
              <a:defRPr sz="2300"/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3400" y="6457814"/>
            <a:ext cx="2057400" cy="263663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0231887-A1A1-4676-BD86-CA0AF941F52F}" type="datetime1">
              <a:rPr lang="en-CA" smtClean="0">
                <a:solidFill>
                  <a:srgbClr val="8E908F"/>
                </a:solidFill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25/11/2015</a:t>
            </a:fld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57814"/>
            <a:ext cx="2895600" cy="263663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0847-4F87-004F-9D31-60B580CD9284}" type="slidenum">
              <a:rPr lang="fr-CA" smtClean="0">
                <a:solidFill>
                  <a:srgbClr val="8E908F"/>
                </a:solidFill>
              </a:rPr>
              <a:pPr/>
              <a:t>‹#›</a:t>
            </a:fld>
            <a:endParaRPr lang="fr-CA">
              <a:solidFill>
                <a:srgbClr val="8E908F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9"/>
          </p:nvPr>
        </p:nvSpPr>
        <p:spPr>
          <a:xfrm>
            <a:off x="268987" y="2773680"/>
            <a:ext cx="5549085" cy="3724276"/>
          </a:xfrm>
        </p:spPr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3963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986" y="1437437"/>
            <a:ext cx="8153400" cy="804366"/>
          </a:xfrm>
        </p:spPr>
        <p:txBody>
          <a:bodyPr/>
          <a:lstStyle>
            <a:lvl1pPr>
              <a:lnSpc>
                <a:spcPct val="80000"/>
              </a:lnSpc>
              <a:defRPr sz="2300"/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3400" y="6457814"/>
            <a:ext cx="2057400" cy="263663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3DD0B31-B264-43FA-BEF5-BC3BFEC19D80}" type="datetime1">
              <a:rPr lang="en-CA" smtClean="0">
                <a:solidFill>
                  <a:srgbClr val="8E908F"/>
                </a:solidFill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25/11/2015</a:t>
            </a:fld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57814"/>
            <a:ext cx="2895600" cy="263663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0847-4F87-004F-9D31-60B580CD9284}" type="slidenum">
              <a:rPr lang="fr-CA" smtClean="0">
                <a:solidFill>
                  <a:srgbClr val="8E908F"/>
                </a:solidFill>
              </a:rPr>
              <a:pPr/>
              <a:t>‹#›</a:t>
            </a:fld>
            <a:endParaRPr lang="fr-CA">
              <a:solidFill>
                <a:srgbClr val="8E908F"/>
              </a:solidFill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68987" y="2335118"/>
            <a:ext cx="3751263" cy="318136"/>
          </a:xfrm>
        </p:spPr>
        <p:txBody>
          <a:bodyPr anchor="b" anchorCtr="0"/>
          <a:lstStyle>
            <a:lvl1pPr marL="0" indent="0">
              <a:buNone/>
              <a:defRPr sz="1600">
                <a:solidFill>
                  <a:srgbClr val="8DC63F"/>
                </a:solidFill>
              </a:defRPr>
            </a:lvl1pPr>
          </a:lstStyle>
          <a:p>
            <a:pPr lvl="0"/>
            <a:r>
              <a:rPr lang="en-US" dirty="0" err="1" smtClean="0"/>
              <a:t>Titre</a:t>
            </a:r>
            <a:r>
              <a:rPr lang="en-US" dirty="0" smtClean="0"/>
              <a:t> col</a:t>
            </a:r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4335716" y="2335118"/>
            <a:ext cx="3751263" cy="318136"/>
          </a:xfrm>
        </p:spPr>
        <p:txBody>
          <a:bodyPr anchor="b" anchorCtr="0"/>
          <a:lstStyle>
            <a:lvl1pPr marL="0" indent="0">
              <a:buNone/>
              <a:defRPr sz="1600">
                <a:solidFill>
                  <a:srgbClr val="8DC63F"/>
                </a:solidFill>
              </a:defRPr>
            </a:lvl1pPr>
          </a:lstStyle>
          <a:p>
            <a:pPr lvl="0"/>
            <a:r>
              <a:rPr lang="en-US" dirty="0" err="1" smtClean="0"/>
              <a:t>Titre</a:t>
            </a:r>
            <a:r>
              <a:rPr lang="en-US" dirty="0" smtClean="0"/>
              <a:t> col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4335716" y="2773680"/>
            <a:ext cx="3751709" cy="3724276"/>
          </a:xfrm>
        </p:spPr>
        <p:txBody>
          <a:bodyPr/>
          <a:lstStyle>
            <a:lvl1pPr>
              <a:spcBef>
                <a:spcPts val="8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1050"/>
              </a:spcBef>
              <a:defRPr sz="1050"/>
            </a:lvl4pPr>
            <a:lvl5pPr>
              <a:spcBef>
                <a:spcPts val="600"/>
              </a:spcBef>
              <a:defRPr sz="1050"/>
            </a:lvl5pPr>
            <a:lvl6pPr>
              <a:spcBef>
                <a:spcPts val="300"/>
              </a:spcBef>
              <a:defRPr sz="1050"/>
            </a:lvl6pPr>
            <a:lvl7pPr>
              <a:spcBef>
                <a:spcPts val="800"/>
              </a:spcBef>
              <a:defRPr sz="800"/>
            </a:lvl7pPr>
            <a:lvl8pPr>
              <a:spcBef>
                <a:spcPts val="400"/>
              </a:spcBef>
              <a:defRPr sz="800"/>
            </a:lvl8pPr>
            <a:lvl9pPr>
              <a:spcBef>
                <a:spcPts val="200"/>
              </a:spcBef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CA" noProof="0" dirty="0" smtClean="0"/>
              <a:t>Fifth level</a:t>
            </a:r>
          </a:p>
          <a:p>
            <a:pPr lvl="5"/>
            <a:r>
              <a:rPr lang="en-CA" noProof="0" dirty="0" smtClean="0"/>
              <a:t>Sixth level</a:t>
            </a:r>
          </a:p>
          <a:p>
            <a:pPr lvl="6"/>
            <a:r>
              <a:rPr lang="en-CA" noProof="0" dirty="0" smtClean="0"/>
              <a:t>Seventh level</a:t>
            </a:r>
          </a:p>
          <a:p>
            <a:pPr lvl="7"/>
            <a:r>
              <a:rPr lang="en-CA" noProof="0" dirty="0" smtClean="0"/>
              <a:t>Eighth level</a:t>
            </a:r>
          </a:p>
          <a:p>
            <a:pPr lvl="8"/>
            <a:r>
              <a:rPr lang="en-CA" noProof="0" dirty="0" smtClean="0"/>
              <a:t>Ninth level</a:t>
            </a:r>
            <a:endParaRPr lang="en-CA" noProof="0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8"/>
          </p:nvPr>
        </p:nvSpPr>
        <p:spPr>
          <a:xfrm>
            <a:off x="268987" y="2773680"/>
            <a:ext cx="3751263" cy="3724276"/>
          </a:xfrm>
        </p:spPr>
        <p:txBody>
          <a:bodyPr/>
          <a:lstStyle>
            <a:lvl1pPr>
              <a:spcBef>
                <a:spcPts val="800"/>
              </a:spcBef>
              <a:defRPr sz="1400"/>
            </a:lvl1pPr>
            <a:lvl2pPr>
              <a:spcBef>
                <a:spcPts val="800"/>
              </a:spcBef>
              <a:defRPr sz="14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1050"/>
              </a:spcBef>
              <a:defRPr sz="1050"/>
            </a:lvl4pPr>
            <a:lvl5pPr>
              <a:spcBef>
                <a:spcPts val="600"/>
              </a:spcBef>
              <a:defRPr sz="1050"/>
            </a:lvl5pPr>
            <a:lvl6pPr>
              <a:spcBef>
                <a:spcPts val="300"/>
              </a:spcBef>
              <a:defRPr sz="1050"/>
            </a:lvl6pPr>
            <a:lvl7pPr>
              <a:spcBef>
                <a:spcPts val="800"/>
              </a:spcBef>
              <a:defRPr sz="800"/>
            </a:lvl7pPr>
            <a:lvl8pPr>
              <a:spcBef>
                <a:spcPts val="400"/>
              </a:spcBef>
              <a:defRPr sz="800"/>
            </a:lvl8pPr>
            <a:lvl9pPr>
              <a:spcBef>
                <a:spcPts val="200"/>
              </a:spcBef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CA" noProof="0" dirty="0" smtClean="0"/>
              <a:t>Fifth level</a:t>
            </a:r>
          </a:p>
          <a:p>
            <a:pPr lvl="5"/>
            <a:r>
              <a:rPr lang="en-CA" noProof="0" dirty="0" smtClean="0"/>
              <a:t>Sixth level</a:t>
            </a:r>
          </a:p>
          <a:p>
            <a:pPr lvl="6"/>
            <a:r>
              <a:rPr lang="en-CA" noProof="0" dirty="0" smtClean="0"/>
              <a:t>Seventh level</a:t>
            </a:r>
          </a:p>
          <a:p>
            <a:pPr lvl="7"/>
            <a:r>
              <a:rPr lang="en-CA" noProof="0" dirty="0" smtClean="0"/>
              <a:t>Eighth level</a:t>
            </a:r>
          </a:p>
          <a:p>
            <a:pPr lvl="8"/>
            <a:r>
              <a:rPr lang="en-CA" noProof="0" dirty="0" smtClean="0"/>
              <a:t>Ninth level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1416689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986" y="1437437"/>
            <a:ext cx="8153400" cy="804366"/>
          </a:xfrm>
        </p:spPr>
        <p:txBody>
          <a:bodyPr/>
          <a:lstStyle>
            <a:lvl1pPr>
              <a:lnSpc>
                <a:spcPct val="80000"/>
              </a:lnSpc>
              <a:defRPr sz="2300"/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3400" y="6457814"/>
            <a:ext cx="2057400" cy="263663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6A882A4-BD11-4807-A582-843C42FDCDB7}" type="datetime1">
              <a:rPr lang="en-CA" smtClean="0">
                <a:solidFill>
                  <a:srgbClr val="8E908F"/>
                </a:solidFill>
                <a:ea typeface="ＭＳ Ｐゴシック" charset="-128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25/11/2015</a:t>
            </a:fld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457814"/>
            <a:ext cx="2895600" cy="263663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00847-4F87-004F-9D31-60B580CD9284}" type="slidenum">
              <a:rPr lang="fr-CA" smtClean="0">
                <a:solidFill>
                  <a:srgbClr val="8E908F"/>
                </a:solidFill>
              </a:rPr>
              <a:pPr/>
              <a:t>‹#›</a:t>
            </a:fld>
            <a:endParaRPr lang="fr-CA">
              <a:solidFill>
                <a:srgbClr val="8E908F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4"/>
          </p:nvPr>
        </p:nvSpPr>
        <p:spPr>
          <a:xfrm>
            <a:off x="268987" y="2773680"/>
            <a:ext cx="7368158" cy="3724276"/>
          </a:xfrm>
        </p:spPr>
        <p:txBody>
          <a:bodyPr/>
          <a:lstStyle/>
          <a:p>
            <a:pPr lvl="0"/>
            <a:r>
              <a:rPr lang="en-US" dirty="0" err="1" smtClean="0"/>
              <a:t>Cliquez</a:t>
            </a:r>
            <a:r>
              <a:rPr lang="en-US" dirty="0" smtClean="0"/>
              <a:t> pour modifier les styles du </a:t>
            </a:r>
            <a:r>
              <a:rPr lang="en-US" dirty="0" err="1" smtClean="0"/>
              <a:t>texte</a:t>
            </a:r>
            <a:r>
              <a:rPr lang="en-US" dirty="0" smtClean="0"/>
              <a:t> du masque</a:t>
            </a:r>
          </a:p>
          <a:p>
            <a:pPr lvl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654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7285-A26C-46B2-B264-05AB4489B64B}" type="datetime1">
              <a:rPr lang="en-CA" smtClean="0"/>
              <a:pPr/>
              <a:t>25/11/2015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F9AD-7098-4B1B-B89D-4F70643251B8}" type="datetime1">
              <a:rPr lang="en-CA" smtClean="0"/>
              <a:pPr/>
              <a:t>25/11/2015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C7EF-AD5C-47BD-AF37-D6CDF833BBFD}" type="datetime1">
              <a:rPr lang="en-CA" smtClean="0"/>
              <a:pPr/>
              <a:t>25/11/2015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AF2A2-77D9-4533-8A78-90892F6EAD78}" type="datetime1">
              <a:rPr lang="en-CA" smtClean="0"/>
              <a:pPr/>
              <a:t>25/11/2015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C1C6-2525-400F-B0E5-B2C215D4EB1E}" type="datetime1">
              <a:rPr lang="en-CA" smtClean="0"/>
              <a:pPr/>
              <a:t>25/11/2015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F619-8C60-4E28-969C-236241DEB3F8}" type="datetime1">
              <a:rPr lang="en-CA" smtClean="0"/>
              <a:pPr/>
              <a:t>25/11/2015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9BA0-7D6B-4A4E-9A47-9CC43AF887D9}" type="datetime1">
              <a:rPr lang="en-CA" smtClean="0"/>
              <a:pPr/>
              <a:t>25/11/2015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BE625-0943-4517-8DA6-4A55D6E32700}" type="datetime1">
              <a:rPr lang="en-CA" smtClean="0"/>
              <a:pPr/>
              <a:t>25/11/2015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F3C1C-FC0C-4F72-BC96-65B1842965C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62063" y="685800"/>
            <a:ext cx="673576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title style</a:t>
            </a:r>
          </a:p>
        </p:txBody>
      </p:sp>
      <p:sp>
        <p:nvSpPr>
          <p:cNvPr id="2560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2063" y="1860550"/>
            <a:ext cx="6738937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</a:p>
        </p:txBody>
      </p:sp>
      <p:sp>
        <p:nvSpPr>
          <p:cNvPr id="4137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15300" y="6550025"/>
            <a:ext cx="901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8CA445-2867-46F9-BE5A-2EBD77D1EA9C}" type="slidenum">
              <a:rPr lang="fr-CA">
                <a:solidFill>
                  <a:srgbClr val="8E908F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>
              <a:solidFill>
                <a:srgbClr val="8E908F"/>
              </a:solidFill>
              <a:ea typeface="ＭＳ Ｐゴシック" charset="-128"/>
            </a:endParaRPr>
          </a:p>
        </p:txBody>
      </p:sp>
      <p:pic>
        <p:nvPicPr>
          <p:cNvPr id="13" name="Picture 2" descr="C:\Users\andrew.bergstrom\Desktop\Aperture1_topright.BMP"/>
          <p:cNvPicPr>
            <a:picLocks noChangeAspect="1" noChangeArrowheads="1"/>
          </p:cNvPicPr>
          <p:nvPr userDrawn="1"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924800" y="344718"/>
            <a:ext cx="990600" cy="896576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7" cstate="screen"/>
          <a:srcRect r="87604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hdr="0" ftr="0" dt="0"/>
  <p:txStyles>
    <p:titleStyle>
      <a:lvl1pPr algn="l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lnSpc>
          <a:spcPct val="86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6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6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6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231775" indent="-231775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Font typeface="Arial" charset="0"/>
        <a:buChar char="&gt;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568325" indent="-171450" algn="l" rtl="0" eaLnBrk="0" fontAlgn="base" hangingPunct="0">
        <a:lnSpc>
          <a:spcPct val="92000"/>
        </a:lnSpc>
        <a:spcBef>
          <a:spcPct val="17000"/>
        </a:spcBef>
        <a:spcAft>
          <a:spcPct val="0"/>
        </a:spcAft>
        <a:buFont typeface="Arial" charset="0"/>
        <a:buChar char="&gt;"/>
        <a:defRPr sz="2000">
          <a:solidFill>
            <a:schemeClr val="tx1"/>
          </a:solidFill>
          <a:latin typeface="+mn-lt"/>
          <a:ea typeface="ＭＳ Ｐゴシック" pitchFamily="-108" charset="-128"/>
        </a:defRPr>
      </a:lvl2pPr>
      <a:lvl3pPr marL="854075" indent="-163513" algn="l" rtl="0" eaLnBrk="0" fontAlgn="base" hangingPunct="0">
        <a:lnSpc>
          <a:spcPct val="93000"/>
        </a:lnSpc>
        <a:spcBef>
          <a:spcPct val="19000"/>
        </a:spcBef>
        <a:spcAft>
          <a:spcPct val="0"/>
        </a:spcAft>
        <a:buFont typeface="Arial" charset="0"/>
        <a:buChar char="&gt;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198563" indent="-176213" algn="l" rtl="0" eaLnBrk="0" fontAlgn="base" hangingPunct="0">
        <a:lnSpc>
          <a:spcPct val="94000"/>
        </a:lnSpc>
        <a:spcBef>
          <a:spcPct val="21000"/>
        </a:spcBef>
        <a:spcAft>
          <a:spcPct val="0"/>
        </a:spcAft>
        <a:buFont typeface="Arial" charset="0"/>
        <a:buChar char="&gt;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1482725" indent="-169863" algn="l" rtl="0" eaLnBrk="0" fontAlgn="base" hangingPunct="0">
        <a:lnSpc>
          <a:spcPct val="95000"/>
        </a:lnSpc>
        <a:spcBef>
          <a:spcPct val="18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  <a:ea typeface="ＭＳ Ｐゴシック" pitchFamily="-108" charset="-128"/>
        </a:defRPr>
      </a:lvl5pPr>
      <a:lvl6pPr marL="1939925" indent="-169863" algn="l" rtl="0" fontAlgn="base">
        <a:lnSpc>
          <a:spcPct val="95000"/>
        </a:lnSpc>
        <a:spcBef>
          <a:spcPct val="18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</a:defRPr>
      </a:lvl6pPr>
      <a:lvl7pPr marL="2397125" indent="-169863" algn="l" rtl="0" fontAlgn="base">
        <a:lnSpc>
          <a:spcPct val="95000"/>
        </a:lnSpc>
        <a:spcBef>
          <a:spcPct val="18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</a:defRPr>
      </a:lvl7pPr>
      <a:lvl8pPr marL="2854325" indent="-169863" algn="l" rtl="0" fontAlgn="base">
        <a:lnSpc>
          <a:spcPct val="95000"/>
        </a:lnSpc>
        <a:spcBef>
          <a:spcPct val="18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</a:defRPr>
      </a:lvl8pPr>
      <a:lvl9pPr marL="3311525" indent="-169863" algn="l" rtl="0" fontAlgn="base">
        <a:lnSpc>
          <a:spcPct val="95000"/>
        </a:lnSpc>
        <a:spcBef>
          <a:spcPct val="18000"/>
        </a:spcBef>
        <a:spcAft>
          <a:spcPct val="0"/>
        </a:spcAft>
        <a:buFont typeface="Arial" charset="0"/>
        <a:buChar char="&gt;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mailto:holly.garner@lcbo.com" TargetMode="External"/><Relationship Id="rId3" Type="http://schemas.openxmlformats.org/officeDocument/2006/relationships/image" Target="../media/image13.png"/><Relationship Id="rId7" Type="http://schemas.openxmlformats.org/officeDocument/2006/relationships/hyperlink" Target="mailto:jamie.fazekas@lcbo.co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eanne.rhee@lcbo.com" TargetMode="External"/><Relationship Id="rId11" Type="http://schemas.openxmlformats.org/officeDocument/2006/relationships/image" Target="../media/image22.png"/><Relationship Id="rId5" Type="http://schemas.openxmlformats.org/officeDocument/2006/relationships/hyperlink" Target="mailto:chris.dini@lcbo.com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www.ontario.ca/laws/regulation/150290" TargetMode="Externa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ontario.ca/laws/regulation/15029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9632" y="1772816"/>
            <a:ext cx="7200800" cy="273921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en-CA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CA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PRESENTATION TO ONTARIO BEER MANUFACTURERS</a:t>
            </a:r>
          </a:p>
          <a:p>
            <a:endParaRPr lang="en-CA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C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Information session on the process for registering Ontario beer products for sale in the grocery channel.</a:t>
            </a:r>
            <a:endParaRPr lang="en-CA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CA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rial" pitchFamily="34" charset="0"/>
                <a:cs typeface="Arial" pitchFamily="34" charset="0"/>
              </a:rPr>
              <a:t>October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8 &amp;14,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2015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Users\andrew.bergstrom\Desktop\LCBO WOG images\Keg illustr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801" y="5301208"/>
            <a:ext cx="1445710" cy="1368152"/>
          </a:xfrm>
          <a:prstGeom prst="rect">
            <a:avLst/>
          </a:prstGeom>
          <a:noFill/>
        </p:spPr>
      </p:pic>
      <p:pic>
        <p:nvPicPr>
          <p:cNvPr id="6" name="Picture 4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3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8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LCBO WOG visual identity\WOG sidebar graphic\Colour sidebars\WOG sidebar gre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585243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CC9900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Shelf price = Uniform price</a:t>
            </a:r>
          </a:p>
          <a:p>
            <a:pPr marL="457200" indent="-457200"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The retail price for beer sold to the public will be as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determined by brewers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(and communicated to</a:t>
            </a:r>
            <a:r>
              <a:rPr lang="en-CA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grocers by the LCBO).</a:t>
            </a:r>
          </a:p>
          <a:p>
            <a:pPr marL="457200" indent="-457200"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It will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be the same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through all retail channels. 	</a:t>
            </a:r>
          </a:p>
          <a:p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endParaRPr lang="en-CA" sz="2000" b="1" dirty="0" smtClean="0">
              <a:latin typeface="Arial" pitchFamily="34" charset="0"/>
              <a:cs typeface="Arial" pitchFamily="34" charset="0"/>
            </a:endParaRPr>
          </a:p>
          <a:p>
            <a:endParaRPr lang="en-CA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10</a:t>
            </a:fld>
            <a:endParaRPr lang="en-CA"/>
          </a:p>
        </p:txBody>
      </p:sp>
      <p:pic>
        <p:nvPicPr>
          <p:cNvPr id="7" name="Picture 6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2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8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D:\LCBO WOG visual identity\WOG sidebar graphic\Colour sidebars\WOG sidebar oran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ndrew.bergstrom\Desktop\LCBO WOG images\Frosty mug illustration gre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235922"/>
            <a:ext cx="1437911" cy="1433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2420888"/>
            <a:ext cx="73448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2 - How it will work</a:t>
            </a:r>
          </a:p>
          <a:p>
            <a:endParaRPr lang="en-CA" sz="2400" b="1" dirty="0" smtClean="0">
              <a:latin typeface="Arial" pitchFamily="34" charset="0"/>
              <a:ea typeface="MS UI Gothic" pitchFamily="34" charset="-128"/>
              <a:cs typeface="Arial" pitchFamily="34" charset="0"/>
            </a:endParaRPr>
          </a:p>
          <a:p>
            <a:r>
              <a:rPr lang="en-CA" sz="2400" dirty="0" smtClean="0">
                <a:latin typeface="Arial" pitchFamily="34" charset="0"/>
                <a:ea typeface="MS UI Gothic" pitchFamily="34" charset="-128"/>
                <a:cs typeface="Arial" pitchFamily="34" charset="0"/>
              </a:rPr>
              <a:t>Roles &amp; responsibilities</a:t>
            </a:r>
          </a:p>
          <a:p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endParaRPr lang="en-CA" sz="2400" b="1" dirty="0" smtClean="0">
              <a:latin typeface="Arial" pitchFamily="34" charset="0"/>
              <a:cs typeface="Arial" pitchFamily="34" charset="0"/>
            </a:endParaRPr>
          </a:p>
          <a:p>
            <a:endParaRPr lang="en-CA" sz="2400" b="1" dirty="0" smtClean="0">
              <a:latin typeface="Arial" pitchFamily="34" charset="0"/>
              <a:cs typeface="Arial" pitchFamily="34" charset="0"/>
            </a:endParaRPr>
          </a:p>
          <a:p>
            <a:endParaRPr lang="en-CA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11</a:t>
            </a:fld>
            <a:endParaRPr lang="en-CA"/>
          </a:p>
        </p:txBody>
      </p:sp>
      <p:pic>
        <p:nvPicPr>
          <p:cNvPr id="8" name="Picture 7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3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9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D:\LCBO WOG visual identity\WOG sidebar graphic\Colour sidebars\WOG sidebar gre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611372"/>
            <a:ext cx="712879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Enabling you to pursue sales opportunities</a:t>
            </a: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000" b="1" dirty="0" smtClean="0">
                <a:latin typeface="Arial" pitchFamily="34" charset="0"/>
                <a:cs typeface="Arial" pitchFamily="34" charset="0"/>
              </a:rPr>
              <a:t>CONDUIT TO OPPORTUNITY</a:t>
            </a:r>
          </a:p>
          <a:p>
            <a:endParaRPr lang="en-CA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The LCBO Wholesale Operations Group is here to serve as a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conduit for you to grow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your businesses by selling through the new grocery channel.</a:t>
            </a:r>
          </a:p>
          <a:p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000" b="1" dirty="0" smtClean="0">
                <a:latin typeface="Arial" pitchFamily="34" charset="0"/>
                <a:cs typeface="Arial" pitchFamily="34" charset="0"/>
              </a:rPr>
              <a:t>YOUR CHOICE TO PROCEED OR NOT</a:t>
            </a:r>
          </a:p>
          <a:p>
            <a:endParaRPr lang="en-CA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It is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your decision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to determine whether you wish to sell through this channel, and up to what degree if you choose to do so.</a:t>
            </a: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endParaRPr lang="en-C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12</a:t>
            </a:fld>
            <a:endParaRPr lang="en-CA"/>
          </a:p>
        </p:txBody>
      </p:sp>
      <p:pic>
        <p:nvPicPr>
          <p:cNvPr id="7" name="Picture 6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2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8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D:\LCBO WOG visual identity\WOG sidebar graphic\Colour sidebars\WOG sidebar gr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1" y="13717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628800"/>
            <a:ext cx="748883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We are your partner in selling through to grocers.</a:t>
            </a: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Establishing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a new group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within the LCBO.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Staffed and dedicated to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partnering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with brewers.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Providing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wholesale transactional services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to grocers.</a:t>
            </a:r>
          </a:p>
          <a:p>
            <a:pPr marL="457200" indent="-457200"/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Finance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IT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Logistics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Inventory tracking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Customer service (dedicated contact for sales and service)</a:t>
            </a:r>
          </a:p>
          <a:p>
            <a:pPr>
              <a:buFont typeface="Arial" pitchFamily="34" charset="0"/>
              <a:buChar char="•"/>
            </a:pPr>
            <a:endParaRPr lang="en-C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13</a:t>
            </a:fld>
            <a:endParaRPr lang="en-CA"/>
          </a:p>
        </p:txBody>
      </p:sp>
      <p:pic>
        <p:nvPicPr>
          <p:cNvPr id="7" name="Picture 6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2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8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D:\LCBO WOG visual identity\WOG sidebar graphic\Colour sidebars\WOG sidebar gr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635765"/>
            <a:ext cx="70567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People and technology are being put in place to assist you:</a:t>
            </a: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online product registry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for convenient product listing &amp; ordering.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Dedicated wholesale customer service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staff and materials to provide ongoing support.</a:t>
            </a:r>
          </a:p>
          <a:p>
            <a:pPr>
              <a:buFont typeface="Arial" pitchFamily="34" charset="0"/>
              <a:buChar char="•"/>
            </a:pPr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endParaRPr lang="en-C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14</a:t>
            </a:fld>
            <a:endParaRPr lang="en-CA"/>
          </a:p>
        </p:txBody>
      </p:sp>
      <p:pic>
        <p:nvPicPr>
          <p:cNvPr id="7" name="Picture 6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2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8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D:\LCBO WOG visual identity\WOG sidebar graphic\Colour sidebars\WOG sidebar gr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1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626473"/>
            <a:ext cx="705678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Commitment to continuous improvement</a:t>
            </a:r>
          </a:p>
          <a:p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Our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start-up processes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have been built in collaboration with brewers and grocers.</a:t>
            </a:r>
          </a:p>
          <a:p>
            <a:pPr marL="457200" indent="-457200"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We will work together to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achieve best-practices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We will be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reviewing and improving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our processes and systems as we move forward together.</a:t>
            </a:r>
          </a:p>
          <a:p>
            <a:endParaRPr lang="en-C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15</a:t>
            </a:fld>
            <a:endParaRPr lang="en-CA"/>
          </a:p>
        </p:txBody>
      </p:sp>
      <p:pic>
        <p:nvPicPr>
          <p:cNvPr id="7" name="Picture 6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2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8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D:\LCBO WOG visual identity\WOG sidebar graphic\Colour sidebars\WOG sidebar gr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02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600339"/>
            <a:ext cx="70567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What we are involved in ...</a:t>
            </a: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Business-to-Business wholesale transactions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Access between Manufacturers and Grocers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Listing and order flow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Financial processing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Fulfillment facilitation</a:t>
            </a: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What we aren’t involved in ...</a:t>
            </a:r>
          </a:p>
          <a:p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Targeted consumer marketing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Product category 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Grocer sales &amp; marketing plans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LCBO sales and promotions</a:t>
            </a: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Determining wholesale product mix</a:t>
            </a:r>
            <a:endParaRPr lang="en-CA" sz="2000" dirty="0">
              <a:latin typeface="Arial" pitchFamily="34" charset="0"/>
              <a:cs typeface="Arial" pitchFamily="34" charset="0"/>
            </a:endParaRPr>
          </a:p>
          <a:p>
            <a:endParaRPr lang="en-C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16</a:t>
            </a:fld>
            <a:endParaRPr lang="en-CA"/>
          </a:p>
        </p:txBody>
      </p:sp>
      <p:pic>
        <p:nvPicPr>
          <p:cNvPr id="7" name="Picture 6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2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8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D:\LCBO WOG visual identity\WOG sidebar graphic\Colour sidebars\WOG sidebar gr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2411760" y="2060848"/>
            <a:ext cx="5616624" cy="3816424"/>
            <a:chOff x="1728498" y="1772816"/>
            <a:chExt cx="6011854" cy="4104456"/>
          </a:xfrm>
        </p:grpSpPr>
        <p:grpSp>
          <p:nvGrpSpPr>
            <p:cNvPr id="3" name="Group 14"/>
            <p:cNvGrpSpPr/>
            <p:nvPr/>
          </p:nvGrpSpPr>
          <p:grpSpPr>
            <a:xfrm>
              <a:off x="1728498" y="1772816"/>
              <a:ext cx="6011854" cy="4104456"/>
              <a:chOff x="1691680" y="1268760"/>
              <a:chExt cx="6011854" cy="4104456"/>
            </a:xfrm>
          </p:grpSpPr>
          <p:grpSp>
            <p:nvGrpSpPr>
              <p:cNvPr id="4" name="Group 6"/>
              <p:cNvGrpSpPr/>
              <p:nvPr/>
            </p:nvGrpSpPr>
            <p:grpSpPr>
              <a:xfrm>
                <a:off x="1691680" y="1268760"/>
                <a:ext cx="6011854" cy="3922453"/>
                <a:chOff x="2853337" y="1975979"/>
                <a:chExt cx="4129361" cy="2559338"/>
              </a:xfrm>
            </p:grpSpPr>
            <p:pic>
              <p:nvPicPr>
                <p:cNvPr id="8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853337" y="1975979"/>
                  <a:ext cx="3699862" cy="2554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4880764" y="4334497"/>
                  <a:ext cx="2101934" cy="2008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700" b="1" cap="all" dirty="0" smtClean="0">
                      <a:solidFill>
                        <a:schemeClr val="bg2">
                          <a:lumMod val="10000"/>
                        </a:schemeClr>
                      </a:solidFill>
                      <a:latin typeface="Arial Black" pitchFamily="34" charset="0"/>
                    </a:rPr>
                    <a:t>Independent</a:t>
                  </a:r>
                </a:p>
                <a:p>
                  <a:pPr algn="ctr"/>
                  <a:r>
                    <a:rPr lang="en-CA" sz="700" b="1" cap="all" dirty="0" smtClean="0">
                      <a:solidFill>
                        <a:schemeClr val="bg2">
                          <a:lumMod val="10000"/>
                        </a:schemeClr>
                      </a:solidFill>
                      <a:latin typeface="Arial Black" pitchFamily="34" charset="0"/>
                    </a:rPr>
                    <a:t> Pharmacists</a:t>
                  </a:r>
                  <a:endParaRPr lang="en-CA" sz="700" b="1" cap="all" dirty="0">
                    <a:solidFill>
                      <a:schemeClr val="bg2">
                        <a:lumMod val="10000"/>
                      </a:schemeClr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4215742" y="2624448"/>
                  <a:ext cx="805553" cy="13053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700" b="1" cap="all" dirty="0" smtClean="0">
                      <a:solidFill>
                        <a:schemeClr val="bg2">
                          <a:lumMod val="10000"/>
                        </a:schemeClr>
                      </a:solidFill>
                      <a:latin typeface="Arial Black" pitchFamily="34" charset="0"/>
                    </a:rPr>
                    <a:t>PATIENTS</a:t>
                  </a:r>
                  <a:endParaRPr lang="en-CA" sz="700" b="1" cap="all" dirty="0">
                    <a:solidFill>
                      <a:schemeClr val="bg2">
                        <a:lumMod val="10000"/>
                      </a:schemeClr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073732" y="4320640"/>
                  <a:ext cx="805553" cy="13053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700" b="1" cap="all" dirty="0" smtClean="0">
                      <a:solidFill>
                        <a:schemeClr val="bg2">
                          <a:lumMod val="10000"/>
                        </a:schemeClr>
                      </a:solidFill>
                      <a:latin typeface="Arial Black" pitchFamily="34" charset="0"/>
                    </a:rPr>
                    <a:t>PHARMA NEWCO</a:t>
                  </a:r>
                  <a:endParaRPr lang="en-CA" sz="700" b="1" cap="all" dirty="0">
                    <a:solidFill>
                      <a:schemeClr val="bg2">
                        <a:lumMod val="10000"/>
                      </a:schemeClr>
                    </a:solidFill>
                    <a:latin typeface="Arial Black" pitchFamily="34" charset="0"/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4716016" y="4908561"/>
                <a:ext cx="2952328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600" b="1" dirty="0" smtClean="0">
                    <a:latin typeface="Arial" pitchFamily="34" charset="0"/>
                    <a:cs typeface="Arial" pitchFamily="34" charset="0"/>
                  </a:rPr>
                  <a:t>Grocers</a:t>
                </a:r>
                <a:endParaRPr lang="en-CA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618556" y="2276872"/>
                <a:ext cx="1318551" cy="3641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600" b="1" dirty="0" smtClean="0">
                    <a:latin typeface="Arial" pitchFamily="34" charset="0"/>
                    <a:cs typeface="Arial" pitchFamily="34" charset="0"/>
                  </a:rPr>
                  <a:t>Brewers</a:t>
                </a:r>
                <a:endParaRPr lang="en-CA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" name="Picture 3" descr="C:\Users\andrew.bergstrom\Desktop\lcbo-logo-36A56EF3BD-seeklogo_com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25664" b="27814"/>
              <a:stretch>
                <a:fillRect/>
              </a:stretch>
            </p:blipFill>
            <p:spPr bwMode="auto">
              <a:xfrm>
                <a:off x="2051720" y="4869160"/>
                <a:ext cx="1083470" cy="504056"/>
              </a:xfrm>
              <a:prstGeom prst="rect">
                <a:avLst/>
              </a:prstGeom>
              <a:noFill/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3419872" y="3501008"/>
              <a:ext cx="1944216" cy="89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 smtClean="0">
                  <a:latin typeface="Arial" pitchFamily="34" charset="0"/>
                  <a:cs typeface="Arial" pitchFamily="34" charset="0"/>
                </a:rPr>
                <a:t>Wholesaling</a:t>
              </a:r>
            </a:p>
            <a:p>
              <a:pPr algn="ctr"/>
              <a:r>
                <a:rPr lang="en-CA" sz="1600" dirty="0" smtClean="0">
                  <a:latin typeface="Arial" pitchFamily="34" charset="0"/>
                  <a:cs typeface="Arial" pitchFamily="34" charset="0"/>
                </a:rPr>
                <a:t>“</a:t>
              </a:r>
              <a:r>
                <a:rPr lang="en-CA" sz="1600" b="1" dirty="0" smtClean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Beer In Grocer</a:t>
              </a:r>
              <a:r>
                <a:rPr lang="en-CA" sz="1600" dirty="0" smtClean="0">
                  <a:latin typeface="Arial" pitchFamily="34" charset="0"/>
                  <a:cs typeface="Arial" pitchFamily="34" charset="0"/>
                </a:rPr>
                <a:t>” Program</a:t>
              </a:r>
              <a:endParaRPr lang="en-CA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228183" y="5951021"/>
            <a:ext cx="1963855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Business customers</a:t>
            </a:r>
            <a:endParaRPr lang="en-CA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672" y="5951021"/>
            <a:ext cx="180020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Wholesale operations</a:t>
            </a:r>
            <a:endParaRPr lang="en-CA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63888" y="1547500"/>
            <a:ext cx="288032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Source of supply</a:t>
            </a:r>
            <a:endParaRPr lang="en-CA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17</a:t>
            </a:fld>
            <a:endParaRPr lang="en-CA"/>
          </a:p>
        </p:txBody>
      </p:sp>
      <p:pic>
        <p:nvPicPr>
          <p:cNvPr id="22" name="Picture 21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4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23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31640" y="155679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Roles</a:t>
            </a:r>
            <a:endParaRPr lang="en-CA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MS UI Gothic" pitchFamily="34" charset="-128"/>
              <a:cs typeface="Arial" pitchFamily="34" charset="0"/>
            </a:endParaRPr>
          </a:p>
        </p:txBody>
      </p:sp>
      <p:pic>
        <p:nvPicPr>
          <p:cNvPr id="15362" name="Picture 2" descr="D:\LCBO WOG visual identity\WOG sidebar graphic\Colour sidebars\WOG sidebar gre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" y="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0"/>
          <p:cNvGrpSpPr/>
          <p:nvPr/>
        </p:nvGrpSpPr>
        <p:grpSpPr>
          <a:xfrm>
            <a:off x="2411760" y="2060848"/>
            <a:ext cx="5616624" cy="3816424"/>
            <a:chOff x="1728498" y="1772816"/>
            <a:chExt cx="6011854" cy="4104456"/>
          </a:xfrm>
        </p:grpSpPr>
        <p:grpSp>
          <p:nvGrpSpPr>
            <p:cNvPr id="37" name="Group 14"/>
            <p:cNvGrpSpPr/>
            <p:nvPr/>
          </p:nvGrpSpPr>
          <p:grpSpPr>
            <a:xfrm>
              <a:off x="1728498" y="1772816"/>
              <a:ext cx="6011854" cy="4104456"/>
              <a:chOff x="1691680" y="1268760"/>
              <a:chExt cx="6011854" cy="4104456"/>
            </a:xfrm>
          </p:grpSpPr>
          <p:grpSp>
            <p:nvGrpSpPr>
              <p:cNvPr id="39" name="Group 6"/>
              <p:cNvGrpSpPr/>
              <p:nvPr/>
            </p:nvGrpSpPr>
            <p:grpSpPr>
              <a:xfrm>
                <a:off x="1691680" y="1268760"/>
                <a:ext cx="6011854" cy="3922453"/>
                <a:chOff x="2853337" y="1975979"/>
                <a:chExt cx="4129361" cy="2559338"/>
              </a:xfrm>
            </p:grpSpPr>
            <p:pic>
              <p:nvPicPr>
                <p:cNvPr id="43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2853337" y="1975979"/>
                  <a:ext cx="3699862" cy="2554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4" name="TextBox 43"/>
                <p:cNvSpPr txBox="1"/>
                <p:nvPr/>
              </p:nvSpPr>
              <p:spPr>
                <a:xfrm>
                  <a:off x="4880764" y="4334497"/>
                  <a:ext cx="2101934" cy="2008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700" b="1" cap="all" dirty="0" smtClean="0">
                      <a:solidFill>
                        <a:schemeClr val="bg2">
                          <a:lumMod val="10000"/>
                        </a:schemeClr>
                      </a:solidFill>
                      <a:latin typeface="Arial Black" pitchFamily="34" charset="0"/>
                    </a:rPr>
                    <a:t>Independent</a:t>
                  </a:r>
                </a:p>
                <a:p>
                  <a:pPr algn="ctr"/>
                  <a:r>
                    <a:rPr lang="en-CA" sz="700" b="1" cap="all" dirty="0" smtClean="0">
                      <a:solidFill>
                        <a:schemeClr val="bg2">
                          <a:lumMod val="10000"/>
                        </a:schemeClr>
                      </a:solidFill>
                      <a:latin typeface="Arial Black" pitchFamily="34" charset="0"/>
                    </a:rPr>
                    <a:t> Pharmacists</a:t>
                  </a:r>
                  <a:endParaRPr lang="en-CA" sz="700" b="1" cap="all" dirty="0">
                    <a:solidFill>
                      <a:schemeClr val="bg2">
                        <a:lumMod val="10000"/>
                      </a:schemeClr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4215742" y="2624448"/>
                  <a:ext cx="805553" cy="13053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700" b="1" cap="all" dirty="0" smtClean="0">
                      <a:solidFill>
                        <a:schemeClr val="bg2">
                          <a:lumMod val="10000"/>
                        </a:schemeClr>
                      </a:solidFill>
                      <a:latin typeface="Arial Black" pitchFamily="34" charset="0"/>
                    </a:rPr>
                    <a:t>PATIENTS</a:t>
                  </a:r>
                  <a:endParaRPr lang="en-CA" sz="700" b="1" cap="all" dirty="0">
                    <a:solidFill>
                      <a:schemeClr val="bg2">
                        <a:lumMod val="10000"/>
                      </a:schemeClr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3073732" y="4320640"/>
                  <a:ext cx="805553" cy="13053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700" b="1" cap="all" dirty="0" smtClean="0">
                      <a:solidFill>
                        <a:schemeClr val="bg2">
                          <a:lumMod val="10000"/>
                        </a:schemeClr>
                      </a:solidFill>
                      <a:latin typeface="Arial Black" pitchFamily="34" charset="0"/>
                    </a:rPr>
                    <a:t>PHARMA NEWCO</a:t>
                  </a:r>
                  <a:endParaRPr lang="en-CA" sz="700" b="1" cap="all" dirty="0">
                    <a:solidFill>
                      <a:schemeClr val="bg2">
                        <a:lumMod val="10000"/>
                      </a:schemeClr>
                    </a:solidFill>
                    <a:latin typeface="Arial Black" pitchFamily="34" charset="0"/>
                  </a:endParaRPr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4716016" y="4908561"/>
                <a:ext cx="2952328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600" b="1" dirty="0" smtClean="0">
                    <a:latin typeface="Arial" pitchFamily="34" charset="0"/>
                    <a:cs typeface="Arial" pitchFamily="34" charset="0"/>
                  </a:rPr>
                  <a:t>Grocers</a:t>
                </a:r>
                <a:endParaRPr lang="en-CA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618556" y="2276872"/>
                <a:ext cx="1318551" cy="3641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600" b="1" dirty="0" smtClean="0">
                    <a:latin typeface="Arial" pitchFamily="34" charset="0"/>
                    <a:cs typeface="Arial" pitchFamily="34" charset="0"/>
                  </a:rPr>
                  <a:t>Brewers</a:t>
                </a:r>
                <a:endParaRPr lang="en-CA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42" name="Picture 3" descr="C:\Users\andrew.bergstrom\Desktop\lcbo-logo-36A56EF3BD-seeklogo_com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25664" b="27814"/>
              <a:stretch>
                <a:fillRect/>
              </a:stretch>
            </p:blipFill>
            <p:spPr bwMode="auto">
              <a:xfrm>
                <a:off x="2051720" y="4869160"/>
                <a:ext cx="1083470" cy="504056"/>
              </a:xfrm>
              <a:prstGeom prst="rect">
                <a:avLst/>
              </a:prstGeom>
              <a:noFill/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3419872" y="3501008"/>
              <a:ext cx="1944216" cy="89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 smtClean="0">
                  <a:latin typeface="Arial" pitchFamily="34" charset="0"/>
                  <a:cs typeface="Arial" pitchFamily="34" charset="0"/>
                </a:rPr>
                <a:t>Wholesaling</a:t>
              </a:r>
            </a:p>
            <a:p>
              <a:pPr algn="ctr"/>
              <a:r>
                <a:rPr lang="en-CA" sz="1600" dirty="0" smtClean="0">
                  <a:latin typeface="Arial" pitchFamily="34" charset="0"/>
                  <a:cs typeface="Arial" pitchFamily="34" charset="0"/>
                </a:rPr>
                <a:t>“</a:t>
              </a:r>
              <a:r>
                <a:rPr lang="en-CA" sz="1600" b="1" dirty="0" smtClean="0">
                  <a:solidFill>
                    <a:schemeClr val="accent3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Beer In Grocer</a:t>
              </a:r>
              <a:r>
                <a:rPr lang="en-CA" sz="1600" dirty="0" smtClean="0">
                  <a:latin typeface="Arial" pitchFamily="34" charset="0"/>
                  <a:cs typeface="Arial" pitchFamily="34" charset="0"/>
                </a:rPr>
                <a:t>” Program</a:t>
              </a:r>
              <a:endParaRPr lang="en-CA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12160" y="2852936"/>
            <a:ext cx="1944216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MARKET OPPORTUNITY</a:t>
            </a:r>
            <a:endParaRPr lang="en-C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5949280"/>
            <a:ext cx="2664296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 ORDERING &amp; FULFILLMENT</a:t>
            </a:r>
            <a:endParaRPr lang="en-C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1680" y="2863969"/>
            <a:ext cx="1944216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 LISTING</a:t>
            </a:r>
            <a:endParaRPr lang="en-CA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18</a:t>
            </a:fld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1259632" y="155679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Joint activities</a:t>
            </a:r>
            <a:endParaRPr lang="en-CA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MS UI Gothic" pitchFamily="34" charset="-128"/>
              <a:cs typeface="Arial" pitchFamily="34" charset="0"/>
            </a:endParaRPr>
          </a:p>
        </p:txBody>
      </p:sp>
      <p:pic>
        <p:nvPicPr>
          <p:cNvPr id="20" name="Picture 19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4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34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35" name="Straight Connector 34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D:\LCBO WOG visual identity\WOG sidebar graphic\Colour sidebars\WOG sidebar gre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912" y="2394596"/>
            <a:ext cx="4712526" cy="297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>
          <a:xfrm>
            <a:off x="1770427" y="3681545"/>
            <a:ext cx="1321448" cy="1255584"/>
          </a:xfrm>
          <a:prstGeom prst="ellipse">
            <a:avLst/>
          </a:prstGeom>
          <a:noFill/>
          <a:ln w="57150" cmpd="sng">
            <a:solidFill>
              <a:srgbClr val="CC9A0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1640" y="155679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CA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LCBO responsibility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3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9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195542" y="2561664"/>
            <a:ext cx="2779026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4400"/>
            <a:r>
              <a:rPr lang="en-C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Responsible for awarding wholesale </a:t>
            </a:r>
            <a:r>
              <a:rPr lang="en-CA" b="1" dirty="0">
                <a:solidFill>
                  <a:srgbClr val="9BBB5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supply agreements </a:t>
            </a:r>
            <a:r>
              <a:rPr lang="en-C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beer to each participating grocer and </a:t>
            </a:r>
            <a:r>
              <a:rPr lang="en-CA" b="1" dirty="0">
                <a:solidFill>
                  <a:srgbClr val="9BBB5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provide listing services and systems </a:t>
            </a:r>
            <a:r>
              <a:rPr lang="en-C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brewers to access the grocer market.</a:t>
            </a:r>
          </a:p>
        </p:txBody>
      </p:sp>
      <p:pic>
        <p:nvPicPr>
          <p:cNvPr id="17410" name="Picture 2" descr="D:\LCBO WOG visual identity\WOG sidebar graphic\Colour sidebars\WOG sidebar gre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" y="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87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498714"/>
            <a:ext cx="70567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B050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Today’s Agenda</a:t>
            </a: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CA" b="1" dirty="0" smtClean="0">
                <a:latin typeface="Arial" pitchFamily="34" charset="0"/>
                <a:cs typeface="Arial" pitchFamily="34" charset="0"/>
              </a:rPr>
              <a:t>PRESENTATION: 30 MINUTES</a:t>
            </a: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CA" b="1" dirty="0" smtClean="0">
                <a:latin typeface="Arial" pitchFamily="34" charset="0"/>
                <a:cs typeface="Arial" pitchFamily="34" charset="0"/>
              </a:rPr>
              <a:t>1 - New rules &amp; regulations</a:t>
            </a:r>
          </a:p>
          <a:p>
            <a:r>
              <a:rPr lang="en-CA" dirty="0" smtClean="0">
                <a:latin typeface="Arial" pitchFamily="34" charset="0"/>
                <a:cs typeface="Arial" pitchFamily="34" charset="0"/>
              </a:rPr>
              <a:t>Summary of the policy change and new program</a:t>
            </a: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CA" b="1" dirty="0" smtClean="0">
                <a:latin typeface="Arial" pitchFamily="34" charset="0"/>
                <a:cs typeface="Arial" pitchFamily="34" charset="0"/>
              </a:rPr>
              <a:t>2- How it will work: roles and responsibilities</a:t>
            </a:r>
          </a:p>
          <a:p>
            <a:r>
              <a:rPr lang="en-CA" dirty="0" smtClean="0">
                <a:latin typeface="Arial" pitchFamily="34" charset="0"/>
                <a:cs typeface="Arial" pitchFamily="34" charset="0"/>
              </a:rPr>
              <a:t>LCBO (wholesaler)</a:t>
            </a:r>
          </a:p>
          <a:p>
            <a:r>
              <a:rPr lang="en-CA" dirty="0" smtClean="0">
                <a:latin typeface="Arial" pitchFamily="34" charset="0"/>
                <a:cs typeface="Arial" pitchFamily="34" charset="0"/>
              </a:rPr>
              <a:t>Suppliers (beer manufacturers)</a:t>
            </a:r>
          </a:p>
          <a:p>
            <a:r>
              <a:rPr lang="en-CA" dirty="0" smtClean="0">
                <a:latin typeface="Arial" pitchFamily="34" charset="0"/>
                <a:cs typeface="Arial" pitchFamily="34" charset="0"/>
              </a:rPr>
              <a:t>grocers (grocers)</a:t>
            </a: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CA" b="1" dirty="0" smtClean="0">
                <a:latin typeface="Arial" pitchFamily="34" charset="0"/>
                <a:cs typeface="Arial" pitchFamily="34" charset="0"/>
              </a:rPr>
              <a:t>3- Getting products listed</a:t>
            </a:r>
          </a:p>
          <a:p>
            <a:r>
              <a:rPr lang="en-CA" dirty="0" smtClean="0">
                <a:latin typeface="Arial" pitchFamily="34" charset="0"/>
                <a:cs typeface="Arial" pitchFamily="34" charset="0"/>
              </a:rPr>
              <a:t>Steps to follow</a:t>
            </a:r>
          </a:p>
          <a:p>
            <a:r>
              <a:rPr lang="en-CA" dirty="0" smtClean="0">
                <a:latin typeface="Arial" pitchFamily="34" charset="0"/>
                <a:cs typeface="Arial" pitchFamily="34" charset="0"/>
              </a:rPr>
              <a:t>Timeframes</a:t>
            </a:r>
          </a:p>
          <a:p>
            <a:r>
              <a:rPr lang="en-CA" dirty="0" smtClean="0">
                <a:latin typeface="Arial" pitchFamily="34" charset="0"/>
                <a:cs typeface="Arial" pitchFamily="34" charset="0"/>
              </a:rPr>
              <a:t>Requirements</a:t>
            </a: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CA" b="1" dirty="0" smtClean="0">
                <a:latin typeface="Arial" pitchFamily="34" charset="0"/>
                <a:cs typeface="Arial" pitchFamily="34" charset="0"/>
              </a:rPr>
              <a:t>Q&amp;A DISCUSSION: 30 MINUTES</a:t>
            </a:r>
            <a:endParaRPr lang="en-C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2</a:t>
            </a:fld>
            <a:endParaRPr lang="en-CA"/>
          </a:p>
        </p:txBody>
      </p:sp>
      <p:pic>
        <p:nvPicPr>
          <p:cNvPr id="12" name="Picture 4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2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13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03648" y="6093296"/>
            <a:ext cx="4968552" cy="0"/>
          </a:xfrm>
          <a:prstGeom prst="line">
            <a:avLst/>
          </a:prstGeom>
          <a:ln w="95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03648" y="2564904"/>
            <a:ext cx="4968552" cy="0"/>
          </a:xfrm>
          <a:prstGeom prst="line">
            <a:avLst/>
          </a:prstGeom>
          <a:ln w="95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D:\LCBO WOG visual identity\WOG sidebar graphic\Colour sidebars\WOG sidebar gre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912" y="2394596"/>
            <a:ext cx="4712526" cy="297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>
          <a:xfrm>
            <a:off x="2835249" y="2155050"/>
            <a:ext cx="1321448" cy="1255584"/>
          </a:xfrm>
          <a:prstGeom prst="ellipse">
            <a:avLst/>
          </a:prstGeom>
          <a:noFill/>
          <a:ln w="57150" cmpd="sng">
            <a:solidFill>
              <a:srgbClr val="CC9A0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1640" y="155679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CA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Brewer responsibility</a:t>
            </a:r>
            <a:endParaRPr lang="en-CA" sz="2400" b="1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ea typeface="MS UI Gothic" pitchFamily="34" charset="-128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3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9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195542" y="2561664"/>
            <a:ext cx="2779026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4400"/>
            <a:r>
              <a:rPr lang="en-C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Responsible for manufacturing and </a:t>
            </a:r>
            <a:r>
              <a:rPr lang="en-CA" b="1" dirty="0" smtClean="0">
                <a:solidFill>
                  <a:srgbClr val="9BBB5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making products available </a:t>
            </a:r>
            <a:r>
              <a:rPr lang="en-C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wholesale through the LCBO, and pursuing product sales and marketing </a:t>
            </a:r>
            <a:r>
              <a:rPr lang="en-CA" b="1" dirty="0" smtClean="0">
                <a:solidFill>
                  <a:srgbClr val="9BBB5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opportunities with grocers</a:t>
            </a:r>
            <a:r>
              <a:rPr lang="en-C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8434" name="Picture 2" descr="D:\LCBO WOG visual identity\WOG sidebar graphic\Colour sidebars\WOG sidebar gre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66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08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912" y="2394596"/>
            <a:ext cx="4712526" cy="297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>
          <a:xfrm>
            <a:off x="3951388" y="3694372"/>
            <a:ext cx="1321448" cy="1255584"/>
          </a:xfrm>
          <a:prstGeom prst="ellipse">
            <a:avLst/>
          </a:prstGeom>
          <a:noFill/>
          <a:ln w="57150" cmpd="sng">
            <a:solidFill>
              <a:srgbClr val="CC9A0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1640" y="155679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CA" sz="2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Grocer responsibility</a:t>
            </a:r>
            <a:endParaRPr lang="en-CA" sz="2400" b="1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ea typeface="MS UI Gothic" pitchFamily="34" charset="-128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Picture 7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3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9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195542" y="2561664"/>
            <a:ext cx="2779026" cy="260789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Autofit/>
          </a:bodyPr>
          <a:lstStyle/>
          <a:p>
            <a:pPr algn="ctr" defTabSz="914400"/>
            <a:r>
              <a:rPr lang="en-C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Responsible for all </a:t>
            </a:r>
            <a:r>
              <a:rPr lang="en-CA" b="1" dirty="0" smtClean="0">
                <a:solidFill>
                  <a:srgbClr val="9BBB59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purchasing decisions </a:t>
            </a:r>
            <a:r>
              <a:rPr lang="en-CA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brand and quantity of Beer Products ordered for final retail sale by grocer. </a:t>
            </a:r>
          </a:p>
        </p:txBody>
      </p:sp>
      <p:pic>
        <p:nvPicPr>
          <p:cNvPr id="19458" name="Picture 2" descr="D:\LCBO WOG visual identity\WOG sidebar graphic\Colour sidebars\WOG sidebar gre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8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36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LCBO WOG visual identity\WOG sidebar graphic\Colour sidebars\WOG sidebar gr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37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22</a:t>
            </a:fld>
            <a:endParaRPr lang="en-CA"/>
          </a:p>
        </p:txBody>
      </p:sp>
      <p:pic>
        <p:nvPicPr>
          <p:cNvPr id="12" name="Picture 11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3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13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11560" y="1599183"/>
            <a:ext cx="8352928" cy="4926161"/>
            <a:chOff x="539552" y="1743199"/>
            <a:chExt cx="8352928" cy="4926161"/>
          </a:xfrm>
        </p:grpSpPr>
        <p:grpSp>
          <p:nvGrpSpPr>
            <p:cNvPr id="11" name="Group 10"/>
            <p:cNvGrpSpPr/>
            <p:nvPr/>
          </p:nvGrpSpPr>
          <p:grpSpPr>
            <a:xfrm>
              <a:off x="539552" y="1772816"/>
              <a:ext cx="8352928" cy="4896544"/>
              <a:chOff x="395536" y="1412776"/>
              <a:chExt cx="8352928" cy="4896544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2339752" y="4924325"/>
                <a:ext cx="4536504" cy="1384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CA" sz="1400" dirty="0" smtClean="0">
                    <a:latin typeface="Arial" pitchFamily="34" charset="0"/>
                    <a:cs typeface="Arial" pitchFamily="34" charset="0"/>
                  </a:rPr>
                  <a:t>Fulfillment processing (for all orders, even if not delivered by the LCBO)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sz="1400" dirty="0" smtClean="0">
                    <a:latin typeface="Arial" pitchFamily="34" charset="0"/>
                    <a:cs typeface="Arial" pitchFamily="34" charset="0"/>
                  </a:rPr>
                  <a:t>Positive experience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sz="1400" dirty="0" smtClean="0">
                    <a:latin typeface="Arial" pitchFamily="34" charset="0"/>
                    <a:cs typeface="Arial" pitchFamily="34" charset="0"/>
                  </a:rPr>
                  <a:t>Great service provider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sz="1400" dirty="0" smtClean="0">
                    <a:latin typeface="Arial" pitchFamily="34" charset="0"/>
                    <a:cs typeface="Arial" pitchFamily="34" charset="0"/>
                  </a:rPr>
                  <a:t>Pay on time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sz="1400" dirty="0" smtClean="0">
                    <a:latin typeface="Arial" pitchFamily="34" charset="0"/>
                    <a:cs typeface="Arial" pitchFamily="34" charset="0"/>
                  </a:rPr>
                  <a:t>Receive and process orders; make it easy to buy</a:t>
                </a:r>
                <a:endParaRPr lang="en-CA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732240" y="1412776"/>
                <a:ext cx="2016224" cy="33239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CA" sz="1400" dirty="0" smtClean="0">
                    <a:latin typeface="Arial" pitchFamily="34" charset="0"/>
                    <a:cs typeface="Arial" pitchFamily="34" charset="0"/>
                  </a:rPr>
                  <a:t>Brand and marketing relationships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sz="1400" dirty="0" smtClean="0">
                    <a:latin typeface="Arial" pitchFamily="34" charset="0"/>
                    <a:cs typeface="Arial" pitchFamily="34" charset="0"/>
                  </a:rPr>
                  <a:t>Customer insights and segment targeting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sz="1400" dirty="0" smtClean="0">
                    <a:latin typeface="Arial" pitchFamily="34" charset="0"/>
                    <a:cs typeface="Arial" pitchFamily="34" charset="0"/>
                  </a:rPr>
                  <a:t>Product assortment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sz="1400" dirty="0" smtClean="0">
                    <a:latin typeface="Arial" pitchFamily="34" charset="0"/>
                    <a:cs typeface="Arial" pitchFamily="34" charset="0"/>
                  </a:rPr>
                  <a:t>Increased distribution &amp; delivery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CA" sz="14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CA" sz="14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CA" sz="1400" dirty="0" smtClean="0">
                  <a:latin typeface="Arial" pitchFamily="34" charset="0"/>
                  <a:cs typeface="Arial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CA" sz="14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55776" y="2060848"/>
                <a:ext cx="3989149" cy="2520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95536" y="1473165"/>
                <a:ext cx="1944216" cy="33239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CA" sz="1400" dirty="0" smtClean="0">
                    <a:latin typeface="Arial" pitchFamily="34" charset="0"/>
                    <a:cs typeface="Arial" pitchFamily="34" charset="0"/>
                  </a:rPr>
                  <a:t>Visibility for products through listing in product registry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sz="1400" dirty="0" smtClean="0">
                    <a:latin typeface="Arial" pitchFamily="34" charset="0"/>
                    <a:cs typeface="Arial" pitchFamily="34" charset="0"/>
                  </a:rPr>
                  <a:t>Access to grocers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sz="1400" dirty="0" smtClean="0">
                    <a:latin typeface="Arial" pitchFamily="34" charset="0"/>
                    <a:cs typeface="Arial" pitchFamily="34" charset="0"/>
                  </a:rPr>
                  <a:t>Convenience of 1-stop-shop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sz="1400" dirty="0" smtClean="0">
                    <a:latin typeface="Arial" pitchFamily="34" charset="0"/>
                    <a:cs typeface="Arial" pitchFamily="34" charset="0"/>
                  </a:rPr>
                  <a:t>Direct wholesaler contact points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sz="1400" dirty="0" smtClean="0">
                    <a:latin typeface="Arial" pitchFamily="34" charset="0"/>
                    <a:cs typeface="Arial" pitchFamily="34" charset="0"/>
                  </a:rPr>
                  <a:t>Upholding payment terms, on time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CA" sz="1400" dirty="0" smtClean="0">
                    <a:latin typeface="Arial" pitchFamily="34" charset="0"/>
                    <a:cs typeface="Arial" pitchFamily="34" charset="0"/>
                  </a:rPr>
                  <a:t>Orders processed on time and accurately</a:t>
                </a:r>
                <a:endParaRPr lang="en-CA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131840" y="1743199"/>
              <a:ext cx="2880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MS UI Gothic" pitchFamily="34" charset="-128"/>
                  <a:cs typeface="Arial" pitchFamily="34" charset="0"/>
                </a:rPr>
                <a:t>Detailed activity</a:t>
              </a:r>
              <a:endParaRPr lang="en-CA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MS UI Gothic" pitchFamily="34" charset="-128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ndrew.bergstrom\Desktop\LCBO WOG images\Bottle glass illustr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227126"/>
            <a:ext cx="1442685" cy="14288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2420888"/>
            <a:ext cx="7488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smtClean="0">
                <a:solidFill>
                  <a:srgbClr val="E31B75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3 - Getting products listed</a:t>
            </a:r>
          </a:p>
          <a:p>
            <a:endParaRPr lang="en-CA" sz="4400" dirty="0" smtClean="0">
              <a:solidFill>
                <a:srgbClr val="DD21DD"/>
              </a:solidFill>
              <a:latin typeface="Arial" pitchFamily="34" charset="0"/>
              <a:cs typeface="Arial" pitchFamily="34" charset="0"/>
            </a:endParaRPr>
          </a:p>
          <a:p>
            <a:endParaRPr lang="en-CA" sz="4400" b="1" dirty="0" smtClean="0">
              <a:solidFill>
                <a:srgbClr val="DD21DD"/>
              </a:solidFill>
              <a:latin typeface="Arial" pitchFamily="34" charset="0"/>
              <a:cs typeface="Arial" pitchFamily="34" charset="0"/>
            </a:endParaRPr>
          </a:p>
          <a:p>
            <a:endParaRPr lang="en-CA" sz="4400" b="1" dirty="0" smtClean="0">
              <a:solidFill>
                <a:srgbClr val="DD21DD"/>
              </a:solidFill>
              <a:latin typeface="Arial" pitchFamily="34" charset="0"/>
              <a:cs typeface="Arial" pitchFamily="34" charset="0"/>
            </a:endParaRPr>
          </a:p>
          <a:p>
            <a:endParaRPr lang="en-CA" sz="4400" dirty="0" smtClean="0">
              <a:solidFill>
                <a:srgbClr val="DD21D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23</a:t>
            </a:fld>
            <a:endParaRPr lang="en-CA"/>
          </a:p>
        </p:txBody>
      </p:sp>
      <p:pic>
        <p:nvPicPr>
          <p:cNvPr id="7" name="Picture 6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3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8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E31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D:\LCBO WOG visual identity\WOG sidebar graphic\Colour sidebars\WOG sidebar pin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556206"/>
            <a:ext cx="748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31B75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The beer listing &amp; ordering process provides the ability for:</a:t>
            </a:r>
          </a:p>
          <a:p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Manufacturers to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post products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available for sale to grocers.</a:t>
            </a: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Grocers to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view available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products and place their orders.</a:t>
            </a: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LCBO Wholesale Group to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process orders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transactions.</a:t>
            </a: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 </a:t>
            </a: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All products will be presented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fairly and identically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across all grocers, according to the standardized product details provided by manufacturers.</a:t>
            </a:r>
            <a:endParaRPr lang="en-CA" sz="2000" b="1" dirty="0" smtClean="0">
              <a:latin typeface="Arial" pitchFamily="34" charset="0"/>
              <a:cs typeface="Arial" pitchFamily="34" charset="0"/>
            </a:endParaRPr>
          </a:p>
          <a:p>
            <a:endParaRPr lang="en-CA" b="1" dirty="0">
              <a:latin typeface="Arial" pitchFamily="34" charset="0"/>
              <a:cs typeface="Arial" pitchFamily="34" charset="0"/>
            </a:endParaRPr>
          </a:p>
          <a:p>
            <a:endParaRPr lang="en-C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24</a:t>
            </a:fld>
            <a:endParaRPr lang="en-CA" dirty="0"/>
          </a:p>
        </p:txBody>
      </p:sp>
      <p:pic>
        <p:nvPicPr>
          <p:cNvPr id="7" name="Picture 6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2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8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E31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D:\LCBO WOG visual identity\WOG sidebar graphic\Colour sidebars\WOG sidebar pin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" y="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95936" y="836712"/>
            <a:ext cx="493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b="1" dirty="0" smtClean="0">
                <a:solidFill>
                  <a:srgbClr val="E31B75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Beer Listing &amp; Ordering System</a:t>
            </a:r>
            <a:endParaRPr lang="en-CA" sz="2400" b="1" dirty="0">
              <a:solidFill>
                <a:srgbClr val="E31B75"/>
              </a:solidFill>
              <a:latin typeface="Arial" pitchFamily="34" charset="0"/>
              <a:ea typeface="MS UI Gothic" pitchFamily="34" charset="-12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3928" y="4565446"/>
            <a:ext cx="2448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Enterprise-wide platform used by the </a:t>
            </a:r>
            <a:r>
              <a:rPr lang="en-US" sz="1600" b="1" dirty="0">
                <a:solidFill>
                  <a:srgbClr val="E31B75"/>
                </a:solidFill>
                <a:latin typeface="Arial"/>
                <a:cs typeface="Arial"/>
              </a:rPr>
              <a:t>LCBO</a:t>
            </a:r>
            <a:r>
              <a:rPr lang="en-US" sz="1600" dirty="0">
                <a:latin typeface="Arial"/>
                <a:cs typeface="Arial"/>
              </a:rPr>
              <a:t> and its partners to </a:t>
            </a:r>
            <a:r>
              <a:rPr lang="en-US" sz="1600" b="1" dirty="0">
                <a:latin typeface="Arial"/>
                <a:cs typeface="Arial"/>
              </a:rPr>
              <a:t>manage aspects of product </a:t>
            </a:r>
            <a:r>
              <a:rPr lang="en-US" sz="1600" dirty="0">
                <a:latin typeface="Arial"/>
                <a:cs typeface="Arial"/>
              </a:rPr>
              <a:t>listings, inventory, ordering, </a:t>
            </a:r>
            <a:r>
              <a:rPr lang="en-US" sz="1600" dirty="0" smtClean="0">
                <a:latin typeface="Arial"/>
                <a:cs typeface="Arial"/>
              </a:rPr>
              <a:t>fulfillment, </a:t>
            </a:r>
            <a:r>
              <a:rPr lang="en-US" sz="1600" dirty="0">
                <a:latin typeface="Arial"/>
                <a:cs typeface="Arial"/>
              </a:rPr>
              <a:t>and transactions.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04248" y="4581128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Arial"/>
                <a:cs typeface="Arial"/>
              </a:rPr>
              <a:t>New online </a:t>
            </a:r>
            <a:r>
              <a:rPr lang="en-US" sz="1600" dirty="0" smtClean="0">
                <a:latin typeface="Arial"/>
                <a:cs typeface="Arial"/>
              </a:rPr>
              <a:t>catalogue </a:t>
            </a:r>
            <a:r>
              <a:rPr lang="en-US" sz="1600" dirty="0">
                <a:latin typeface="Arial"/>
                <a:cs typeface="Arial"/>
              </a:rPr>
              <a:t>which provides </a:t>
            </a:r>
            <a:r>
              <a:rPr lang="en-US" sz="1600" b="1" dirty="0">
                <a:solidFill>
                  <a:srgbClr val="E31B75"/>
                </a:solidFill>
                <a:latin typeface="Arial"/>
                <a:cs typeface="Arial"/>
              </a:rPr>
              <a:t>grocers </a:t>
            </a:r>
            <a:r>
              <a:rPr lang="en-US" sz="1600" dirty="0">
                <a:latin typeface="Arial"/>
                <a:cs typeface="Arial"/>
              </a:rPr>
              <a:t>with the ability to view </a:t>
            </a:r>
            <a:r>
              <a:rPr lang="en-US" sz="1600" b="1" dirty="0">
                <a:latin typeface="Arial"/>
                <a:cs typeface="Arial"/>
              </a:rPr>
              <a:t>all beer available for sale </a:t>
            </a:r>
            <a:r>
              <a:rPr lang="en-US" sz="1600" dirty="0">
                <a:latin typeface="Arial"/>
                <a:cs typeface="Arial"/>
              </a:rPr>
              <a:t>and to place their </a:t>
            </a:r>
            <a:r>
              <a:rPr lang="en-US" sz="1600" dirty="0" smtClean="0">
                <a:latin typeface="Arial"/>
                <a:cs typeface="Arial"/>
              </a:rPr>
              <a:t>orders.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27" name="Picture 26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3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28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29" name="Straight Connector 28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E31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59632" y="4535249"/>
            <a:ext cx="2160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New </a:t>
            </a:r>
            <a:r>
              <a:rPr lang="en-US" sz="1600" dirty="0" smtClean="0">
                <a:latin typeface="Arial"/>
                <a:cs typeface="Arial"/>
              </a:rPr>
              <a:t>product call in  NISS that </a:t>
            </a:r>
            <a:r>
              <a:rPr lang="en-US" sz="1600" b="1" dirty="0">
                <a:solidFill>
                  <a:srgbClr val="E31B75"/>
                </a:solidFill>
                <a:latin typeface="Arial"/>
                <a:cs typeface="Arial"/>
              </a:rPr>
              <a:t>beer manufacturers </a:t>
            </a:r>
            <a:r>
              <a:rPr lang="en-US" sz="1600" dirty="0">
                <a:latin typeface="Arial"/>
                <a:cs typeface="Arial"/>
              </a:rPr>
              <a:t>use to </a:t>
            </a:r>
            <a:r>
              <a:rPr lang="en-US" sz="1600" b="1" dirty="0">
                <a:latin typeface="Arial"/>
                <a:cs typeface="Arial"/>
              </a:rPr>
              <a:t>enter and manage the products </a:t>
            </a:r>
            <a:r>
              <a:rPr lang="en-US" sz="1600" dirty="0">
                <a:latin typeface="Arial"/>
                <a:cs typeface="Arial"/>
              </a:rPr>
              <a:t>that you would like to make available for sale to </a:t>
            </a:r>
            <a:r>
              <a:rPr lang="en-US" sz="1600" dirty="0" smtClean="0">
                <a:latin typeface="Arial"/>
                <a:cs typeface="Arial"/>
              </a:rPr>
              <a:t>grocers.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FBF3C1C-FC0C-4F72-BC96-65B1842965C0}" type="slidenum">
              <a:rPr lang="en-CA" smtClean="0"/>
              <a:pPr/>
              <a:t>25</a:t>
            </a:fld>
            <a:endParaRPr lang="en-CA" dirty="0"/>
          </a:p>
        </p:txBody>
      </p:sp>
      <p:grpSp>
        <p:nvGrpSpPr>
          <p:cNvPr id="31" name="Group 30"/>
          <p:cNvGrpSpPr/>
          <p:nvPr/>
        </p:nvGrpSpPr>
        <p:grpSpPr>
          <a:xfrm>
            <a:off x="1237670" y="1700808"/>
            <a:ext cx="7726818" cy="2693913"/>
            <a:chOff x="1187624" y="1691486"/>
            <a:chExt cx="7726818" cy="2693913"/>
          </a:xfrm>
        </p:grpSpPr>
        <p:grpSp>
          <p:nvGrpSpPr>
            <p:cNvPr id="25" name="Group 24"/>
            <p:cNvGrpSpPr/>
            <p:nvPr/>
          </p:nvGrpSpPr>
          <p:grpSpPr>
            <a:xfrm>
              <a:off x="1187624" y="2204864"/>
              <a:ext cx="7726818" cy="2180535"/>
              <a:chOff x="733614" y="1536497"/>
              <a:chExt cx="7726818" cy="2180535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19872" y="1536497"/>
                <a:ext cx="2469704" cy="218053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5" name="Picture 4" descr="noun_63143_cc.png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277"/>
              <a:stretch/>
            </p:blipFill>
            <p:spPr>
              <a:xfrm>
                <a:off x="733614" y="2408694"/>
                <a:ext cx="1462122" cy="1224136"/>
              </a:xfrm>
              <a:prstGeom prst="rect">
                <a:avLst/>
              </a:prstGeom>
            </p:spPr>
          </p:pic>
          <p:pic>
            <p:nvPicPr>
              <p:cNvPr id="8" name="Picture 7" descr="noun_10020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0272" y="2408694"/>
                <a:ext cx="1152128" cy="1152128"/>
              </a:xfrm>
              <a:prstGeom prst="rect">
                <a:avLst/>
              </a:prstGeom>
            </p:spPr>
          </p:pic>
          <p:pic>
            <p:nvPicPr>
              <p:cNvPr id="11" name="Picture 10" descr="noun_36718_cc.png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287"/>
              <a:stretch/>
            </p:blipFill>
            <p:spPr>
              <a:xfrm>
                <a:off x="3851920" y="2336686"/>
                <a:ext cx="1656184" cy="1253943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827584" y="1772816"/>
                <a:ext cx="16561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000" b="1" dirty="0" smtClean="0">
                    <a:latin typeface="Arial" pitchFamily="34" charset="0"/>
                    <a:cs typeface="Arial" pitchFamily="34" charset="0"/>
                  </a:rPr>
                  <a:t>NISS</a:t>
                </a:r>
                <a:endParaRPr lang="en-CA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419872" y="1772816"/>
                <a:ext cx="2448272" cy="707886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000" b="1" dirty="0" smtClean="0">
                    <a:latin typeface="Arial" pitchFamily="34" charset="0"/>
                    <a:cs typeface="Arial" pitchFamily="34" charset="0"/>
                  </a:rPr>
                  <a:t>INTERNAL SYSTEMS </a:t>
                </a:r>
                <a:endParaRPr lang="en-CA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84168" y="1700808"/>
                <a:ext cx="237626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2000" b="1" dirty="0" smtClean="0">
                    <a:latin typeface="Arial" pitchFamily="34" charset="0"/>
                    <a:cs typeface="Arial" pitchFamily="34" charset="0"/>
                  </a:rPr>
                  <a:t>BEER CATALOGUE</a:t>
                </a:r>
                <a:endParaRPr lang="en-CA" sz="20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2267744" y="2912750"/>
                <a:ext cx="1512168" cy="0"/>
              </a:xfrm>
              <a:prstGeom prst="line">
                <a:avLst/>
              </a:prstGeom>
              <a:ln w="38100" cmpd="sng">
                <a:solidFill>
                  <a:srgbClr val="E31B75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5364088" y="2912750"/>
                <a:ext cx="1512168" cy="0"/>
              </a:xfrm>
              <a:prstGeom prst="line">
                <a:avLst/>
              </a:prstGeom>
              <a:ln w="38100" cmpd="sng">
                <a:solidFill>
                  <a:srgbClr val="E31B75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1259632" y="1691486"/>
              <a:ext cx="187220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b="1" dirty="0" smtClean="0">
                  <a:solidFill>
                    <a:srgbClr val="E31B75"/>
                  </a:solidFill>
                  <a:latin typeface="Arial" pitchFamily="34" charset="0"/>
                  <a:cs typeface="Arial" pitchFamily="34" charset="0"/>
                </a:rPr>
                <a:t>BREWERS</a:t>
              </a:r>
              <a:endParaRPr lang="en-CA" sz="2400" b="1" dirty="0">
                <a:solidFill>
                  <a:srgbClr val="E31B7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39952" y="1691486"/>
              <a:ext cx="187220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b="1" dirty="0" smtClean="0">
                  <a:solidFill>
                    <a:srgbClr val="E31B75"/>
                  </a:solidFill>
                  <a:latin typeface="Arial" pitchFamily="34" charset="0"/>
                  <a:cs typeface="Arial" pitchFamily="34" charset="0"/>
                </a:rPr>
                <a:t>LCBO</a:t>
              </a:r>
              <a:endParaRPr lang="en-CA" sz="2400" b="1" dirty="0">
                <a:solidFill>
                  <a:srgbClr val="E31B7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48264" y="1691486"/>
              <a:ext cx="187220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400" b="1" dirty="0" smtClean="0">
                  <a:solidFill>
                    <a:srgbClr val="E31B75"/>
                  </a:solidFill>
                  <a:latin typeface="Arial" pitchFamily="34" charset="0"/>
                  <a:cs typeface="Arial" pitchFamily="34" charset="0"/>
                </a:rPr>
                <a:t>GROCERS</a:t>
              </a:r>
              <a:endParaRPr lang="en-CA" sz="2400" b="1" dirty="0">
                <a:solidFill>
                  <a:srgbClr val="E31B7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3554" name="Picture 2" descr="D:\LCBO WOG visual identity\WOG sidebar graphic\Colour sidebars\WOG sidebar pin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7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649700"/>
            <a:ext cx="74888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E31B75"/>
                </a:solidFill>
                <a:latin typeface="Arial" pitchFamily="34" charset="0"/>
                <a:cs typeface="Arial" pitchFamily="34" charset="0"/>
              </a:rPr>
              <a:t>For existing products:</a:t>
            </a:r>
          </a:p>
          <a:p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Existing manufacturers may have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products already in LCBO database.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The LCBO will provide a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list of products for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you to confirm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(if any) which existing products you make available to grocers.  </a:t>
            </a:r>
          </a:p>
          <a:p>
            <a:pPr marL="342900" indent="-342900"/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You may not elect to have all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product varieties offered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for sale at the grocer retail level.    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Example: if a manufacturer offers 10 kinds of beer, they may only want a certain 5 to be available for sale through grocers and retain others for other sales channels.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26</a:t>
            </a:fld>
            <a:endParaRPr lang="en-CA" dirty="0"/>
          </a:p>
        </p:txBody>
      </p:sp>
      <p:pic>
        <p:nvPicPr>
          <p:cNvPr id="7" name="Picture 6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2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8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E31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D:\LCBO WOG visual identity\WOG sidebar graphic\Colour sidebars\WOG sidebar pin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" y="191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628800"/>
            <a:ext cx="74888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E31B75"/>
                </a:solidFill>
                <a:latin typeface="Arial" pitchFamily="34" charset="0"/>
                <a:cs typeface="Arial" pitchFamily="34" charset="0"/>
              </a:rPr>
              <a:t>For discontinued products:</a:t>
            </a:r>
          </a:p>
          <a:p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The LCBO will provide a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list of products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for you to confirm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which products (if any) you make available to grocers.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The same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LCBO </a:t>
            </a:r>
            <a:r>
              <a:rPr lang="en-CA" sz="2000" b="1" dirty="0" err="1" smtClean="0">
                <a:latin typeface="Arial" pitchFamily="34" charset="0"/>
                <a:cs typeface="Arial" pitchFamily="34" charset="0"/>
              </a:rPr>
              <a:t>sku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#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can be reactivated provided there is no change to the product.</a:t>
            </a:r>
          </a:p>
          <a:p>
            <a:pPr lvl="1"/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last lab analysis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is &gt;365 days, a final lab review is required.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new quote and retail price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must be submitted.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27</a:t>
            </a:fld>
            <a:endParaRPr lang="en-CA" dirty="0"/>
          </a:p>
        </p:txBody>
      </p:sp>
      <p:pic>
        <p:nvPicPr>
          <p:cNvPr id="7" name="Picture 6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2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8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E31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 descr="D:\LCBO WOG visual identity\WOG sidebar graphic\Colour sidebars\WOG sidebar pin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788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568981"/>
            <a:ext cx="74888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cap="all" dirty="0" smtClean="0">
                <a:solidFill>
                  <a:srgbClr val="E31B75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New Item Submission System </a:t>
            </a:r>
            <a:r>
              <a:rPr lang="en-CA" sz="2400" b="1" dirty="0" smtClean="0">
                <a:solidFill>
                  <a:srgbClr val="E31B75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(NISS)</a:t>
            </a:r>
          </a:p>
          <a:p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400" b="1" dirty="0" smtClean="0">
                <a:solidFill>
                  <a:srgbClr val="E31B75"/>
                </a:solidFill>
                <a:latin typeface="Arial" pitchFamily="34" charset="0"/>
                <a:cs typeface="Arial" pitchFamily="34" charset="0"/>
              </a:rPr>
              <a:t>For new products:</a:t>
            </a:r>
          </a:p>
          <a:p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Used to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enter and submit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a new product.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This will in turn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allow for tagging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of products intended for grocer retailing.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Tagged products will be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reflected in an ordering catalogue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for grocers to use.</a:t>
            </a:r>
          </a:p>
          <a:p>
            <a:pPr marL="457200" indent="-457200"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Submit using:</a:t>
            </a:r>
          </a:p>
          <a:p>
            <a:pPr marL="914400" lvl="1" indent="-457200"/>
            <a:r>
              <a:rPr lang="en-CA" sz="2000" b="1" dirty="0" smtClean="0">
                <a:latin typeface="Arial" pitchFamily="34" charset="0"/>
                <a:cs typeface="Arial" pitchFamily="34" charset="0"/>
              </a:rPr>
              <a:t>Product Need ID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# 126 Beer – Grocery Channel 2015/16</a:t>
            </a:r>
          </a:p>
          <a:p>
            <a:pPr marL="914400" lvl="1" indent="-457200"/>
            <a:r>
              <a:rPr lang="en-CA" sz="2000" b="1" dirty="0" smtClean="0">
                <a:latin typeface="Arial" pitchFamily="34" charset="0"/>
                <a:cs typeface="Arial" pitchFamily="34" charset="0"/>
              </a:rPr>
              <a:t>Product Need Item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# 2045 Ontario Beer – Grocery Channel</a:t>
            </a:r>
            <a:endParaRPr lang="en-C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28</a:t>
            </a:fld>
            <a:endParaRPr lang="en-CA"/>
          </a:p>
        </p:txBody>
      </p:sp>
      <p:pic>
        <p:nvPicPr>
          <p:cNvPr id="7" name="Picture 6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2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8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E31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 descr="D:\LCBO WOG visual identity\WOG sidebar graphic\Colour sidebars\WOG sidebar pin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56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3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11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E31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4"/>
          <p:cNvSpPr txBox="1">
            <a:spLocks/>
          </p:cNvSpPr>
          <p:nvPr/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F3C1C-FC0C-4F72-BC96-65B1842965C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840" y="836712"/>
            <a:ext cx="5796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b="1" dirty="0" smtClean="0">
                <a:solidFill>
                  <a:srgbClr val="E31B75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Beer in Grocer Listing Process</a:t>
            </a:r>
            <a:endParaRPr lang="en-CA" sz="2400" b="1" dirty="0">
              <a:solidFill>
                <a:srgbClr val="E31B75"/>
              </a:solidFill>
              <a:latin typeface="Arial" pitchFamily="34" charset="0"/>
              <a:ea typeface="MS UI Gothic" pitchFamily="34" charset="-128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1822" t="6525" r="723" b="2119"/>
          <a:stretch>
            <a:fillRect/>
          </a:stretch>
        </p:blipFill>
        <p:spPr bwMode="auto">
          <a:xfrm>
            <a:off x="1259632" y="1412776"/>
            <a:ext cx="77048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D:\LCBO WOG visual identity\WOG sidebar graphic\Colour sidebars\WOG sidebar pin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9" y="12204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628800"/>
            <a:ext cx="71287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B050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After today’s session:</a:t>
            </a:r>
          </a:p>
          <a:p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Detailed process steps to further help guide you.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IT systems and Financial transaction guidelines to follow.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Wholesale Operations Group full contact list.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Follow-up sessions get early feedback and answer questions.</a:t>
            </a:r>
          </a:p>
          <a:p>
            <a:endParaRPr lang="en-CA" sz="2400" b="1" dirty="0" smtClean="0">
              <a:latin typeface="Arial" pitchFamily="34" charset="0"/>
              <a:cs typeface="Arial" pitchFamily="34" charset="0"/>
            </a:endParaRPr>
          </a:p>
          <a:p>
            <a:endParaRPr lang="en-CA" sz="2400" b="1" dirty="0" smtClean="0">
              <a:latin typeface="Arial" pitchFamily="34" charset="0"/>
              <a:cs typeface="Arial" pitchFamily="34" charset="0"/>
            </a:endParaRPr>
          </a:p>
          <a:p>
            <a:endParaRPr lang="en-CA" sz="2400" b="1" dirty="0" smtClean="0">
              <a:latin typeface="Arial" pitchFamily="34" charset="0"/>
              <a:cs typeface="Arial" pitchFamily="34" charset="0"/>
            </a:endParaRPr>
          </a:p>
          <a:p>
            <a:endParaRPr lang="en-CA" sz="2400" b="1" dirty="0" smtClean="0">
              <a:latin typeface="Arial" pitchFamily="34" charset="0"/>
              <a:cs typeface="Arial" pitchFamily="34" charset="0"/>
            </a:endParaRPr>
          </a:p>
          <a:p>
            <a:endParaRPr lang="en-CA" sz="2400" b="1" dirty="0">
              <a:latin typeface="Arial" pitchFamily="34" charset="0"/>
              <a:cs typeface="Arial" pitchFamily="34" charset="0"/>
            </a:endParaRPr>
          </a:p>
          <a:p>
            <a:endParaRPr lang="en-CA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3</a:t>
            </a:fld>
            <a:endParaRPr lang="en-CA"/>
          </a:p>
        </p:txBody>
      </p:sp>
      <p:pic>
        <p:nvPicPr>
          <p:cNvPr id="8" name="Picture 4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2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9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D:\LCBO WOG visual identity\WOG sidebar graphic\Colour sidebars\WOG sidebar gre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611957"/>
            <a:ext cx="763284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E31B75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Beer in Grocer Listing Timeline</a:t>
            </a:r>
          </a:p>
          <a:p>
            <a:pPr defTabSz="914400"/>
            <a:endParaRPr lang="en-CA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CA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Product submissions related to </a:t>
            </a:r>
            <a:r>
              <a:rPr lang="en-CA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Product Need ID # 126 Beer – Grocery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Channel 2015/16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Product Need Item # 2045 Ontario Beer - Grocery Channel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are to be completed between October 8th-30th and the Product Catalogue is to be available to grocers in December.</a:t>
            </a:r>
            <a:endParaRPr lang="en-CA" sz="2000" b="1" strike="sngStrik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9FBF3C1C-FC0C-4F72-BC96-65B1842965C0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CA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795866"/>
              </p:ext>
            </p:extLst>
          </p:nvPr>
        </p:nvGraphicFramePr>
        <p:xfrm>
          <a:off x="1259631" y="4005064"/>
          <a:ext cx="7704857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634"/>
                <a:gridCol w="591694"/>
                <a:gridCol w="576064"/>
                <a:gridCol w="576064"/>
                <a:gridCol w="648072"/>
                <a:gridCol w="576064"/>
                <a:gridCol w="576064"/>
                <a:gridCol w="648072"/>
                <a:gridCol w="576064"/>
                <a:gridCol w="576065"/>
              </a:tblGrid>
              <a:tr h="57018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Timing of stages</a:t>
                      </a:r>
                      <a:endParaRPr lang="en-US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Oct 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Oct 11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Oct 18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Oct 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Nov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Nov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Nov</a:t>
                      </a:r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15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Nov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22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Nov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29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792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PRODUCT SUBMISSION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2. SUBMISSION REVIEW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3. PRODUCT SET-UP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4. COMPLIANCE REVIEW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5. PRICING &amp; ACTIVATION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3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11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E31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 descr="D:\LCBO WOG visual identity\WOG sidebar graphic\Colour sidebars\WOG sidebar pin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" y="-3423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569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638086"/>
            <a:ext cx="7416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E31B75"/>
                </a:solidFill>
                <a:latin typeface="Arial" pitchFamily="34" charset="0"/>
                <a:cs typeface="Arial" pitchFamily="34" charset="0"/>
              </a:rPr>
              <a:t>Beer Listing Process </a:t>
            </a:r>
            <a:r>
              <a:rPr lang="en-CA" sz="2400" b="1" dirty="0" smtClean="0">
                <a:solidFill>
                  <a:srgbClr val="E31B75"/>
                </a:solidFill>
                <a:latin typeface="Arial" pitchFamily="34" charset="0"/>
                <a:cs typeface="Arial" pitchFamily="34" charset="0"/>
              </a:rPr>
              <a:t>Additional Information</a:t>
            </a:r>
            <a:endParaRPr lang="en-CA" sz="2400" b="1" dirty="0">
              <a:solidFill>
                <a:srgbClr val="E31B75"/>
              </a:solidFill>
              <a:latin typeface="Arial" pitchFamily="34" charset="0"/>
              <a:cs typeface="Arial" pitchFamily="34" charset="0"/>
            </a:endParaRP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Open Grocery Call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: Following the October call, an ongoing open call will be established.    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Streamlined Process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: Review of label and final lab only.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Data Integrity: 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Critical to your success at grocery.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31</a:t>
            </a:fld>
            <a:endParaRPr lang="en-CA"/>
          </a:p>
        </p:txBody>
      </p:sp>
      <p:pic>
        <p:nvPicPr>
          <p:cNvPr id="7" name="Picture 6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2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8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E31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8" name="Picture 2" descr="D:\LCBO WOG visual identity\WOG sidebar graphic\Colour sidebars\WOG sidebar pin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71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17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556792"/>
            <a:ext cx="74168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E31B75"/>
                </a:solidFill>
                <a:latin typeface="Arial" pitchFamily="34" charset="0"/>
                <a:cs typeface="Arial" pitchFamily="34" charset="0"/>
              </a:rPr>
              <a:t>Beer Listing Process </a:t>
            </a:r>
            <a:r>
              <a:rPr lang="en-CA" sz="2400" b="1" dirty="0" smtClean="0">
                <a:solidFill>
                  <a:srgbClr val="E31B75"/>
                </a:solidFill>
                <a:latin typeface="Arial" pitchFamily="34" charset="0"/>
                <a:cs typeface="Arial" pitchFamily="34" charset="0"/>
              </a:rPr>
              <a:t>Additional Information</a:t>
            </a:r>
            <a:endParaRPr lang="en-CA" sz="2400" b="1" dirty="0">
              <a:solidFill>
                <a:srgbClr val="E31B75"/>
              </a:solidFill>
              <a:latin typeface="Arial" pitchFamily="34" charset="0"/>
              <a:cs typeface="Arial" pitchFamily="34" charset="0"/>
            </a:endParaRP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LCBO Warehouse: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Available to distribute to grocery for products also available through LCBO channel.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LCBO &amp; Grocery Products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: New products you wish to make available to both LCBO and Grocery channels are submitted to LCBO product calls – you do not need to submit to both. 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Discontinued Grocery Products: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 Beer manufactures to advise when products are no longer available to grocery. </a:t>
            </a:r>
            <a:endParaRPr lang="en-C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32</a:t>
            </a:fld>
            <a:endParaRPr lang="en-CA"/>
          </a:p>
        </p:txBody>
      </p:sp>
      <p:pic>
        <p:nvPicPr>
          <p:cNvPr id="7" name="Picture 6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2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8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E31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 descr="D:\LCBO WOG visual identity\WOG sidebar graphic\Colour sidebars\WOG sidebar pin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582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556792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cap="all" dirty="0" smtClean="0">
                <a:solidFill>
                  <a:srgbClr val="E31B75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IT </a:t>
            </a:r>
            <a:r>
              <a:rPr lang="en-CA" sz="2400" b="1" dirty="0" smtClean="0">
                <a:solidFill>
                  <a:srgbClr val="E31B75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Processes</a:t>
            </a: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At the start of the Program, some processes will be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manual in nature.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Fully automating our processes will occur on a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rolling basis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The LCBO is working towards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electronic transfer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and documentation being used for ordering.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The enterprise’s overall direction is to move towards implementation of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electronic business practices and solutions.</a:t>
            </a:r>
            <a:endParaRPr lang="en-CA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33</a:t>
            </a:fld>
            <a:endParaRPr lang="en-CA"/>
          </a:p>
        </p:txBody>
      </p:sp>
      <p:pic>
        <p:nvPicPr>
          <p:cNvPr id="7" name="Picture 6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2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8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E31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6" name="Picture 2" descr="D:\LCBO WOG visual identity\WOG sidebar graphic\Colour sidebars\WOG sidebar pin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1629955"/>
            <a:ext cx="70567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E31B75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Continuous improvement</a:t>
            </a: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We will maintain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ongoing dialogue and feedback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with you to ensure all participants in this process quickly get up to speed.</a:t>
            </a:r>
          </a:p>
          <a:p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We are committed to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making continuous improvements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as to how we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service and facilitate wholesale transactions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between source-of-supply manufacturers and grocer retailers.</a:t>
            </a:r>
            <a:endParaRPr lang="en-C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34</a:t>
            </a:fld>
            <a:endParaRPr lang="en-CA"/>
          </a:p>
        </p:txBody>
      </p:sp>
      <p:pic>
        <p:nvPicPr>
          <p:cNvPr id="7" name="Picture 6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2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8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E31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0" name="Picture 2" descr="D:\LCBO WOG visual identity\WOG sidebar graphic\Colour sidebars\WOG sidebar pin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1556792"/>
            <a:ext cx="77403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E31B75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Next steps</a:t>
            </a:r>
          </a:p>
          <a:p>
            <a:endParaRPr lang="en-CA" b="1" dirty="0" smtClean="0">
              <a:latin typeface="Arial" pitchFamily="34" charset="0"/>
              <a:cs typeface="Arial" pitchFamily="34" charset="0"/>
            </a:endParaRPr>
          </a:p>
          <a:p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We will be providing you with:</a:t>
            </a:r>
          </a:p>
          <a:p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Detailed process steps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to further help guide you.</a:t>
            </a:r>
          </a:p>
          <a:p>
            <a:pPr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IT systems and Financial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transaction guidelines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to follow.</a:t>
            </a:r>
          </a:p>
          <a:p>
            <a:pPr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Wholesale Operations Group full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contact list.</a:t>
            </a:r>
          </a:p>
          <a:p>
            <a:pPr>
              <a:buFont typeface="Arial" pitchFamily="34" charset="0"/>
              <a:buChar char="•"/>
            </a:pPr>
            <a:endParaRPr lang="en-CA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Follow-up sessions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get early feedback and answer questions.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35</a:t>
            </a:fld>
            <a:endParaRPr lang="en-CA"/>
          </a:p>
        </p:txBody>
      </p:sp>
      <p:pic>
        <p:nvPicPr>
          <p:cNvPr id="7" name="Picture 6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2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8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E31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 descr="D:\LCBO WOG visual identity\WOG sidebar graphic\Colour sidebars\WOG sidebar pin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6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36</a:t>
            </a:fld>
            <a:endParaRPr lang="en-CA"/>
          </a:p>
        </p:txBody>
      </p:sp>
      <p:pic>
        <p:nvPicPr>
          <p:cNvPr id="7" name="Picture 5" descr="C:\Users\andrew.bergstrom\Desktop\LCBO WOG images\Keg illustr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801" y="5301208"/>
            <a:ext cx="1445710" cy="1368152"/>
          </a:xfrm>
          <a:prstGeom prst="rect">
            <a:avLst/>
          </a:prstGeom>
          <a:noFill/>
        </p:spPr>
      </p:pic>
      <p:pic>
        <p:nvPicPr>
          <p:cNvPr id="8" name="Picture 4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3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9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9632" y="1772816"/>
            <a:ext cx="7200800" cy="233910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en-CA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CA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 Thank you</a:t>
            </a:r>
            <a:endParaRPr lang="en-CA" sz="32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endParaRPr lang="en-CA" sz="32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CA" sz="2400" dirty="0" smtClean="0">
                <a:latin typeface="Arial" pitchFamily="34" charset="0"/>
                <a:cs typeface="Arial" pitchFamily="34" charset="0"/>
              </a:rPr>
              <a:t>Q&amp;A period</a:t>
            </a:r>
          </a:p>
          <a:p>
            <a:endParaRPr lang="en-CA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D:\LCBO WOG visual identity\WOG sidebar graphic\Colour sidebars\WOG sidebar gre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036885"/>
            <a:ext cx="5076056" cy="332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3995936" y="836712"/>
            <a:ext cx="72008" cy="590465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92080" y="723952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smtClean="0">
                <a:latin typeface="Arial" pitchFamily="34" charset="0"/>
                <a:cs typeface="Arial" pitchFamily="34" charset="0"/>
              </a:rPr>
              <a:t>Beer in Grocer Listing Process</a:t>
            </a:r>
            <a:endParaRPr lang="en-CA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4948807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latin typeface="Arial" pitchFamily="34" charset="0"/>
                <a:cs typeface="Arial" pitchFamily="34" charset="0"/>
              </a:rPr>
              <a:t>Wholesale Operations Group Contacts</a:t>
            </a:r>
            <a:endParaRPr lang="en-CA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44008" y="5805264"/>
            <a:ext cx="3672408" cy="576064"/>
          </a:xfrm>
          <a:prstGeom prst="roundRect">
            <a:avLst/>
          </a:prstGeom>
          <a:noFill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21" name="TextBox 20"/>
          <p:cNvSpPr txBox="1"/>
          <p:nvPr/>
        </p:nvSpPr>
        <p:spPr>
          <a:xfrm>
            <a:off x="683568" y="3391539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smtClean="0">
                <a:latin typeface="Arial" pitchFamily="34" charset="0"/>
                <a:cs typeface="Arial" pitchFamily="34" charset="0"/>
              </a:rPr>
              <a:t>Beer Eligibility Requirements</a:t>
            </a:r>
            <a:endParaRPr lang="en-CA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576" y="744959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 smtClean="0">
                <a:latin typeface="Arial" pitchFamily="34" charset="0"/>
                <a:cs typeface="Arial" pitchFamily="34" charset="0"/>
              </a:rPr>
              <a:t>How it Works</a:t>
            </a:r>
            <a:endParaRPr lang="en-CA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00" y="1158233"/>
            <a:ext cx="3138312" cy="198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>
            <a:off x="395536" y="3267268"/>
            <a:ext cx="3600400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51520" y="3717032"/>
            <a:ext cx="381642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CA" sz="1300" b="1" dirty="0" smtClean="0"/>
              <a:t>750 millilitres </a:t>
            </a:r>
            <a:r>
              <a:rPr lang="en-CA" sz="1300" dirty="0" smtClean="0"/>
              <a:t>or less.</a:t>
            </a:r>
          </a:p>
          <a:p>
            <a:pPr lvl="0">
              <a:buFont typeface="Arial" pitchFamily="34" charset="0"/>
              <a:buChar char="•"/>
            </a:pPr>
            <a:r>
              <a:rPr lang="en-CA" sz="1300" dirty="0" smtClean="0"/>
              <a:t>Total alcohol content cannot exceed </a:t>
            </a:r>
            <a:r>
              <a:rPr lang="en-CA" sz="1300" b="1" dirty="0" smtClean="0"/>
              <a:t>7.1 %</a:t>
            </a:r>
            <a:r>
              <a:rPr lang="en-CA" sz="1300" dirty="0" smtClean="0"/>
              <a:t> ABV.</a:t>
            </a:r>
          </a:p>
          <a:p>
            <a:pPr lvl="0">
              <a:buFont typeface="Arial" pitchFamily="34" charset="0"/>
              <a:buChar char="•"/>
            </a:pPr>
            <a:r>
              <a:rPr lang="en-CA" sz="1300" dirty="0" smtClean="0"/>
              <a:t>Only packages with </a:t>
            </a:r>
            <a:r>
              <a:rPr lang="en-CA" sz="1300" b="1" dirty="0" smtClean="0"/>
              <a:t>6</a:t>
            </a:r>
            <a:r>
              <a:rPr lang="en-CA" sz="1300" dirty="0" smtClean="0"/>
              <a:t> containers or less.</a:t>
            </a:r>
          </a:p>
          <a:p>
            <a:pPr lvl="0">
              <a:buFont typeface="Arial" pitchFamily="34" charset="0"/>
              <a:buChar char="•"/>
            </a:pPr>
            <a:r>
              <a:rPr lang="en-CA" sz="1300" dirty="0" smtClean="0"/>
              <a:t>No malt-based coolers.</a:t>
            </a:r>
          </a:p>
          <a:p>
            <a:pPr lvl="0">
              <a:buFont typeface="Arial" pitchFamily="34" charset="0"/>
              <a:buChar char="•"/>
            </a:pPr>
            <a:r>
              <a:rPr lang="en-CA" sz="1300" dirty="0" smtClean="0"/>
              <a:t>Grocers </a:t>
            </a:r>
            <a:r>
              <a:rPr lang="en-CA" sz="1300" b="1" dirty="0" smtClean="0"/>
              <a:t>cannot have </a:t>
            </a:r>
            <a:r>
              <a:rPr lang="en-CA" sz="1300" dirty="0" smtClean="0"/>
              <a:t>financial interest in a brand or trademark of beer offered.</a:t>
            </a:r>
          </a:p>
          <a:p>
            <a:pPr lvl="0">
              <a:buFont typeface="Arial" pitchFamily="34" charset="0"/>
              <a:buChar char="•"/>
            </a:pPr>
            <a:r>
              <a:rPr lang="en-CA" sz="1300" dirty="0" smtClean="0"/>
              <a:t>All products must be </a:t>
            </a:r>
            <a:r>
              <a:rPr lang="en-CA" sz="1300" b="1" dirty="0" smtClean="0"/>
              <a:t>made available to all grocers</a:t>
            </a:r>
            <a:r>
              <a:rPr lang="en-CA" sz="1300" dirty="0" smtClean="0"/>
              <a:t>; no exclusive products nor private label brands.</a:t>
            </a:r>
          </a:p>
          <a:p>
            <a:pPr lvl="0">
              <a:buFont typeface="Arial" pitchFamily="34" charset="0"/>
              <a:buChar char="•"/>
            </a:pPr>
            <a:r>
              <a:rPr lang="en-CA" sz="1300" b="1" dirty="0" smtClean="0"/>
              <a:t>No retail-level discounts </a:t>
            </a:r>
            <a:r>
              <a:rPr lang="en-CA" sz="1300" dirty="0" smtClean="0"/>
              <a:t>or rebates for multiple package buying.</a:t>
            </a:r>
          </a:p>
          <a:p>
            <a:pPr>
              <a:buFont typeface="Arial" pitchFamily="34" charset="0"/>
              <a:buChar char="•"/>
            </a:pPr>
            <a:r>
              <a:rPr lang="en-CA" sz="1300" b="1" dirty="0" smtClean="0"/>
              <a:t>20% </a:t>
            </a:r>
            <a:r>
              <a:rPr lang="en-CA" sz="1300" dirty="0" smtClean="0"/>
              <a:t>of beer on display to consumers must be produced by small brewers </a:t>
            </a:r>
            <a:r>
              <a:rPr lang="en-CA" sz="1300" b="1" dirty="0" smtClean="0"/>
              <a:t>(&lt;400,000 </a:t>
            </a:r>
            <a:r>
              <a:rPr lang="en-CA" sz="1300" dirty="0" smtClean="0"/>
              <a:t>hectolitres/yr).</a:t>
            </a:r>
          </a:p>
          <a:p>
            <a:pPr lvl="0">
              <a:buFont typeface="Arial" pitchFamily="34" charset="0"/>
              <a:buChar char="•"/>
            </a:pPr>
            <a:r>
              <a:rPr lang="en-CA" sz="1300" dirty="0" smtClean="0"/>
              <a:t>Shelf price = uniform price</a:t>
            </a:r>
          </a:p>
          <a:p>
            <a:endParaRPr lang="en-CA" sz="600" u="sng" dirty="0" smtClean="0">
              <a:hlinkClick r:id="rId4"/>
            </a:endParaRPr>
          </a:p>
          <a:p>
            <a:r>
              <a:rPr lang="en-CA" sz="1200" u="sng" dirty="0" smtClean="0">
                <a:hlinkClick r:id="rId4"/>
              </a:rPr>
              <a:t>https://www.ontario.ca/laws/regulation/150290</a:t>
            </a:r>
            <a:endParaRPr lang="en-CA" sz="1200" dirty="0" smtClean="0"/>
          </a:p>
        </p:txBody>
      </p:sp>
      <p:sp>
        <p:nvSpPr>
          <p:cNvPr id="35" name="Rounded Rectangle 4"/>
          <p:cNvSpPr/>
          <p:nvPr/>
        </p:nvSpPr>
        <p:spPr>
          <a:xfrm>
            <a:off x="4067944" y="5472608"/>
            <a:ext cx="4932040" cy="1340768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Chris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Dini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000" dirty="0" smtClean="0">
                <a:latin typeface="Arial" pitchFamily="34" charset="0"/>
                <a:cs typeface="Arial" pitchFamily="34" charset="0"/>
              </a:rPr>
            </a:br>
            <a:r>
              <a:rPr lang="en-US" sz="10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000" dirty="0" smtClean="0">
                <a:latin typeface="Arial" pitchFamily="34" charset="0"/>
                <a:cs typeface="Arial" pitchFamily="34" charset="0"/>
                <a:hlinkClick r:id="rId5"/>
              </a:rPr>
              <a:t>chris.dini@lcbo.com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          T: (416) 365-5714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Operations: 		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Leanne Rhee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000" dirty="0" smtClean="0">
                <a:latin typeface="Arial" pitchFamily="34" charset="0"/>
                <a:cs typeface="Arial" pitchFamily="34" charset="0"/>
              </a:rPr>
            </a:br>
            <a:r>
              <a:rPr lang="en-US" sz="10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000" dirty="0" smtClean="0">
                <a:latin typeface="Arial" pitchFamily="34" charset="0"/>
                <a:cs typeface="Arial" pitchFamily="34" charset="0"/>
                <a:hlinkClick r:id="rId6"/>
              </a:rPr>
              <a:t>leanne.rhee@lcbo.com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     T: (416) 365-5889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Invoicing &amp; Payments:	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Jamie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Fazekas</a:t>
            </a: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000" dirty="0" smtClean="0">
                <a:latin typeface="Arial" pitchFamily="34" charset="0"/>
                <a:cs typeface="Arial" pitchFamily="34" charset="0"/>
                <a:hlinkClick r:id="rId7"/>
              </a:rPr>
              <a:t>jamie.fazekas@lcbo.com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  T: (416) 365-5912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Administration:	</a:t>
            </a:r>
            <a:r>
              <a:rPr lang="en-US" sz="1000" b="1" kern="1200" dirty="0" smtClean="0">
                <a:latin typeface="Arial" pitchFamily="34" charset="0"/>
                <a:cs typeface="Arial" pitchFamily="34" charset="0"/>
              </a:rPr>
              <a:t>Holly Garner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1000" dirty="0" smtClean="0">
                <a:latin typeface="Arial" pitchFamily="34" charset="0"/>
                <a:cs typeface="Arial" pitchFamily="34" charset="0"/>
                <a:hlinkClick r:id="rId8"/>
              </a:rPr>
              <a:t> holly.garner@lcbo.com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     T: (416) 365-5941  x4059</a:t>
            </a:r>
          </a:p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067944" y="4941168"/>
            <a:ext cx="475252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102609"/>
            <a:ext cx="864096" cy="518079"/>
          </a:xfrm>
          <a:prstGeom prst="rect">
            <a:avLst/>
          </a:prstGeom>
          <a:noFill/>
        </p:spPr>
      </p:pic>
      <p:pic>
        <p:nvPicPr>
          <p:cNvPr id="16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008" y="132689"/>
            <a:ext cx="1187624" cy="415991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>
            <a:off x="1331640" y="116632"/>
            <a:ext cx="0" cy="43204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71800" y="148570"/>
            <a:ext cx="637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Wholesaling “Beer in Grocer” Program Reference sheet</a:t>
            </a:r>
            <a:endParaRPr lang="en-CA" sz="1600" b="1" dirty="0">
              <a:solidFill>
                <a:schemeClr val="tx1">
                  <a:lumMod val="50000"/>
                  <a:lumOff val="50000"/>
                </a:schemeClr>
              </a:solidFill>
              <a:latin typeface="MS UI Gothic" pitchFamily="34" charset="-128"/>
              <a:ea typeface="MS UI Gothic" pitchFamily="34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3769521"/>
            <a:ext cx="2880320" cy="102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315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ndrew.bergstrom\Desktop\LCBO WOG images\Beer bottle illustr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6290" y="5229200"/>
            <a:ext cx="1442174" cy="13618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2420888"/>
            <a:ext cx="68407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smtClean="0">
                <a:solidFill>
                  <a:srgbClr val="CC9900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1 - New rules and regulations take effect</a:t>
            </a:r>
          </a:p>
          <a:p>
            <a:endParaRPr lang="en-CA" sz="2400" b="1" dirty="0" smtClean="0">
              <a:latin typeface="Arial" pitchFamily="34" charset="0"/>
              <a:ea typeface="MS UI Gothic" pitchFamily="34" charset="-128"/>
              <a:cs typeface="Arial" pitchFamily="34" charset="0"/>
            </a:endParaRPr>
          </a:p>
          <a:p>
            <a:r>
              <a:rPr lang="en-CA" sz="2400" b="1" dirty="0" smtClean="0">
                <a:latin typeface="Arial" pitchFamily="34" charset="0"/>
                <a:ea typeface="MS UI Gothic" pitchFamily="34" charset="-128"/>
                <a:cs typeface="Arial" pitchFamily="34" charset="0"/>
              </a:rPr>
              <a:t>Policy change</a:t>
            </a:r>
          </a:p>
          <a:p>
            <a:endParaRPr lang="en-CA" sz="2400" dirty="0" smtClean="0">
              <a:latin typeface="Arial" pitchFamily="34" charset="0"/>
              <a:cs typeface="Arial" pitchFamily="34" charset="0"/>
            </a:endParaRPr>
          </a:p>
          <a:p>
            <a:endParaRPr lang="en-CA" sz="2400" b="1" dirty="0" smtClean="0">
              <a:latin typeface="Arial" pitchFamily="34" charset="0"/>
              <a:cs typeface="Arial" pitchFamily="34" charset="0"/>
            </a:endParaRPr>
          </a:p>
          <a:p>
            <a:endParaRPr lang="en-CA" sz="2400" b="1" dirty="0" smtClean="0">
              <a:latin typeface="Arial" pitchFamily="34" charset="0"/>
              <a:cs typeface="Arial" pitchFamily="34" charset="0"/>
            </a:endParaRPr>
          </a:p>
          <a:p>
            <a:endParaRPr lang="en-CA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4</a:t>
            </a:fld>
            <a:endParaRPr lang="en-CA"/>
          </a:p>
        </p:txBody>
      </p:sp>
      <p:pic>
        <p:nvPicPr>
          <p:cNvPr id="7" name="Picture 4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3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8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LCBO WOG visual identity\WOG sidebar graphic\Colour sidebars\WOG sidebar oran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436578"/>
            <a:ext cx="74888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CC9900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April</a:t>
            </a:r>
          </a:p>
          <a:p>
            <a:r>
              <a:rPr lang="en-CA" sz="1600" b="1" dirty="0" smtClean="0">
                <a:latin typeface="Arial" pitchFamily="34" charset="0"/>
                <a:cs typeface="Arial" pitchFamily="34" charset="0"/>
              </a:rPr>
              <a:t>Premier’s Advisory Council on Government Assets (“PAC”)</a:t>
            </a:r>
          </a:p>
          <a:p>
            <a:r>
              <a:rPr lang="en-CA" sz="1600" i="1" dirty="0" smtClean="0">
                <a:latin typeface="Arial" pitchFamily="34" charset="0"/>
                <a:cs typeface="Arial" pitchFamily="34" charset="0"/>
              </a:rPr>
              <a:t>Striking the Right Balance: Modernizing Beer Retailing/Distribution in Ontario</a:t>
            </a:r>
          </a:p>
          <a:p>
            <a:endParaRPr lang="en-CA" sz="800" i="1" dirty="0" smtClean="0">
              <a:latin typeface="Arial" pitchFamily="34" charset="0"/>
              <a:cs typeface="Arial" pitchFamily="34" charset="0"/>
            </a:endParaRPr>
          </a:p>
          <a:p>
            <a:pPr marL="18900" indent="-342900">
              <a:buFont typeface="Arial" pitchFamily="34" charset="0"/>
              <a:buChar char="•"/>
            </a:pP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150 grocer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licences before May 2017 to sell beer to the public.</a:t>
            </a:r>
          </a:p>
          <a:p>
            <a:pPr marL="18900" indent="-342900">
              <a:buFont typeface="Arial" pitchFamily="34" charset="0"/>
              <a:buChar char="•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Maximum of 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450 total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CA" sz="800" dirty="0" smtClean="0">
              <a:latin typeface="Arial" pitchFamily="34" charset="0"/>
              <a:cs typeface="Arial" pitchFamily="34" charset="0"/>
            </a:endParaRPr>
          </a:p>
          <a:p>
            <a:endParaRPr lang="en-CA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400" b="1" dirty="0" smtClean="0">
                <a:solidFill>
                  <a:srgbClr val="CC9900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June</a:t>
            </a:r>
          </a:p>
          <a:p>
            <a:r>
              <a:rPr lang="en-CA" sz="1600" b="1" dirty="0" smtClean="0">
                <a:latin typeface="Arial" pitchFamily="34" charset="0"/>
                <a:cs typeface="Arial" pitchFamily="34" charset="0"/>
              </a:rPr>
              <a:t>Ontario Budget</a:t>
            </a:r>
          </a:p>
          <a:p>
            <a:r>
              <a:rPr lang="en-CA" sz="1600" i="1" dirty="0" smtClean="0">
                <a:latin typeface="Arial" pitchFamily="34" charset="0"/>
                <a:cs typeface="Arial" pitchFamily="34" charset="0"/>
              </a:rPr>
              <a:t>Building Ontario Up</a:t>
            </a:r>
          </a:p>
          <a:p>
            <a:endParaRPr lang="en-CA" sz="800" i="1" dirty="0" smtClean="0">
              <a:latin typeface="Arial" pitchFamily="34" charset="0"/>
              <a:cs typeface="Arial" pitchFamily="34" charset="0"/>
            </a:endParaRPr>
          </a:p>
          <a:p>
            <a:pPr marL="18900" indent="-342900">
              <a:buFont typeface="Arial" pitchFamily="34" charset="0"/>
              <a:buChar char="•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Province announced it would 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proceed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 with this recommendation.</a:t>
            </a:r>
          </a:p>
          <a:p>
            <a:endParaRPr lang="en-CA" sz="800" dirty="0" smtClean="0">
              <a:latin typeface="Arial" pitchFamily="34" charset="0"/>
              <a:cs typeface="Arial" pitchFamily="34" charset="0"/>
            </a:endParaRPr>
          </a:p>
          <a:p>
            <a:endParaRPr lang="en-CA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400" b="1" dirty="0" smtClean="0">
                <a:solidFill>
                  <a:srgbClr val="CC9900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September </a:t>
            </a:r>
          </a:p>
          <a:p>
            <a:r>
              <a:rPr lang="en-CA" sz="1600" b="1" dirty="0" smtClean="0">
                <a:latin typeface="Arial" pitchFamily="34" charset="0"/>
                <a:cs typeface="Arial" pitchFamily="34" charset="0"/>
              </a:rPr>
              <a:t>LCBO RFB</a:t>
            </a:r>
          </a:p>
          <a:p>
            <a:r>
              <a:rPr lang="en-CA" sz="1600" dirty="0" smtClean="0">
                <a:latin typeface="Arial" pitchFamily="34" charset="0"/>
                <a:cs typeface="Arial" pitchFamily="34" charset="0"/>
              </a:rPr>
              <a:t>RFB 2015-010 Wholesale supply agreements for beer</a:t>
            </a:r>
          </a:p>
          <a:p>
            <a:endParaRPr lang="en-CA" sz="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Deadline for submissions is 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November 6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, 2015.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1600" dirty="0" smtClean="0">
                <a:latin typeface="Arial" pitchFamily="34" charset="0"/>
                <a:cs typeface="Arial" pitchFamily="34" charset="0"/>
              </a:rPr>
              <a:t>Up to 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60 grocery stores </a:t>
            </a:r>
            <a:r>
              <a:rPr lang="en-CA" sz="1600" dirty="0" smtClean="0">
                <a:latin typeface="Arial" pitchFamily="34" charset="0"/>
                <a:cs typeface="Arial" pitchFamily="34" charset="0"/>
              </a:rPr>
              <a:t>before e/o/2015.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5</a:t>
            </a:fld>
            <a:endParaRPr lang="en-CA"/>
          </a:p>
        </p:txBody>
      </p:sp>
      <p:pic>
        <p:nvPicPr>
          <p:cNvPr id="5" name="Picture 4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2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8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LCBO WOG visual identity\WOG sidebar graphic\Colour sidebars\WOG sidebar oran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9632" y="1628800"/>
            <a:ext cx="7884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 smtClean="0">
                <a:solidFill>
                  <a:srgbClr val="CC9900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The LCBO’s increased mandate</a:t>
            </a:r>
          </a:p>
          <a:p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endParaRPr lang="en-CA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An operational enterprise of the Province.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Importer of record for all beverage alcohol products in Ontario.</a:t>
            </a:r>
          </a:p>
          <a:p>
            <a:pPr marL="342900" indent="-342900">
              <a:buFont typeface="+mj-lt"/>
              <a:buAutoNum type="arabicPeriod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Wholesaler of record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for all beer sold by grocers.</a:t>
            </a:r>
            <a:endParaRPr lang="en-CA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6</a:t>
            </a:fld>
            <a:endParaRPr lang="en-CA"/>
          </a:p>
        </p:txBody>
      </p:sp>
      <p:pic>
        <p:nvPicPr>
          <p:cNvPr id="7" name="Picture 6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2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8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:\LCBO WOG visual identity\WOG sidebar graphic\Colour sidebars\WOG sidebar oran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84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628800"/>
            <a:ext cx="72728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CC9900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Beer eligibility requirements</a:t>
            </a:r>
          </a:p>
          <a:p>
            <a:endParaRPr lang="en-CA" sz="2000" b="1" dirty="0" smtClean="0">
              <a:latin typeface="Arial" pitchFamily="34" charset="0"/>
              <a:cs typeface="Arial" pitchFamily="34" charset="0"/>
            </a:endParaRPr>
          </a:p>
          <a:p>
            <a:endParaRPr lang="en-CA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Some key AGCO regulations:</a:t>
            </a:r>
          </a:p>
          <a:p>
            <a:endParaRPr lang="en-CA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750 millilitres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or less.</a:t>
            </a:r>
          </a:p>
          <a:p>
            <a:pPr marL="457200" indent="-457200"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Total alcohol content cannot exceed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7.1 %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ABV.</a:t>
            </a:r>
          </a:p>
          <a:p>
            <a:pPr marL="457200" indent="-457200"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Only packages with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 containers or less.</a:t>
            </a:r>
          </a:p>
          <a:p>
            <a:pPr marL="457200" indent="-457200"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No malt-based coolers.</a:t>
            </a:r>
          </a:p>
          <a:p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7</a:t>
            </a:fld>
            <a:endParaRPr lang="en-CA"/>
          </a:p>
        </p:txBody>
      </p:sp>
      <p:pic>
        <p:nvPicPr>
          <p:cNvPr id="5" name="Picture 4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2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7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:\LCBO WOG visual identity\WOG sidebar graphic\Colour sidebars\WOG sidebar oran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628800"/>
            <a:ext cx="7056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CC9900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Beer eligibility requirements cont’d.</a:t>
            </a:r>
          </a:p>
          <a:p>
            <a:endParaRPr lang="en-CA" sz="2000" b="1" dirty="0" smtClean="0">
              <a:latin typeface="Arial" pitchFamily="34" charset="0"/>
              <a:cs typeface="Arial" pitchFamily="34" charset="0"/>
            </a:endParaRPr>
          </a:p>
          <a:p>
            <a:endParaRPr lang="en-CA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20%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of beer on display to consumers must be produced by small brewers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(&lt;400,000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hectolitres/yr).</a:t>
            </a:r>
          </a:p>
          <a:p>
            <a:pPr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Brewers offering products for grocer sale will need to inform the LCBO of their annual global volume.</a:t>
            </a:r>
          </a:p>
          <a:p>
            <a:pPr lvl="1"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CA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8</a:t>
            </a:fld>
            <a:endParaRPr lang="en-CA" dirty="0"/>
          </a:p>
        </p:txBody>
      </p:sp>
      <p:pic>
        <p:nvPicPr>
          <p:cNvPr id="5" name="Picture 4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2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7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LCBO WOG visual identity\WOG sidebar graphic\Colour sidebars\WOG sidebar oran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2" y="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617762"/>
            <a:ext cx="727280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CC9900"/>
                </a:solidFill>
                <a:latin typeface="Arial" pitchFamily="34" charset="0"/>
                <a:ea typeface="MS UI Gothic" pitchFamily="34" charset="-128"/>
                <a:cs typeface="Arial" pitchFamily="34" charset="0"/>
              </a:rPr>
              <a:t>Beer eligibility requirements cont’d.</a:t>
            </a:r>
          </a:p>
          <a:p>
            <a:endParaRPr lang="en-CA" sz="2000" b="1" dirty="0" smtClean="0">
              <a:latin typeface="Arial" pitchFamily="34" charset="0"/>
              <a:cs typeface="Arial" pitchFamily="34" charset="0"/>
            </a:endParaRPr>
          </a:p>
          <a:p>
            <a:endParaRPr lang="en-CA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2000" dirty="0" smtClean="0">
                <a:latin typeface="Arial" pitchFamily="34" charset="0"/>
                <a:cs typeface="Arial" pitchFamily="34" charset="0"/>
              </a:rPr>
              <a:t>Also to note:</a:t>
            </a:r>
          </a:p>
          <a:p>
            <a:pPr marL="457200" indent="-457200">
              <a:buFont typeface="Arial" pitchFamily="34" charset="0"/>
              <a:buChar char="•"/>
            </a:pPr>
            <a:endParaRPr lang="en-CA" sz="20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Grocers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cannot have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financial interest in a brand or trademark of beer offered.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000" dirty="0" smtClean="0">
                <a:latin typeface="Arial" pitchFamily="34" charset="0"/>
                <a:cs typeface="Arial" pitchFamily="34" charset="0"/>
              </a:rPr>
              <a:t>All products must be </a:t>
            </a: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made available to all grocers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; no exclusive products nor private label brands.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000" b="1" dirty="0" smtClean="0">
                <a:latin typeface="Arial" pitchFamily="34" charset="0"/>
                <a:cs typeface="Arial" pitchFamily="34" charset="0"/>
              </a:rPr>
              <a:t>No retail-level discounts </a:t>
            </a:r>
            <a:r>
              <a:rPr lang="en-CA" sz="2000" dirty="0" smtClean="0">
                <a:latin typeface="Arial" pitchFamily="34" charset="0"/>
                <a:cs typeface="Arial" pitchFamily="34" charset="0"/>
              </a:rPr>
              <a:t>or rebates for multiple package buying.</a:t>
            </a:r>
          </a:p>
          <a:p>
            <a:endParaRPr lang="en-CA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F3C1C-FC0C-4F72-BC96-65B1842965C0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403648" y="614672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NOTE:  Complete list of requirements found in the ONTARIO REGULATION 290/15 - GOVERNMENT STORES regulation, available online </a:t>
            </a:r>
            <a:r>
              <a:rPr lang="en-CA" sz="1400" dirty="0" smtClean="0">
                <a:solidFill>
                  <a:srgbClr val="FF0000"/>
                </a:solidFill>
                <a:hlinkClick r:id="rId2"/>
              </a:rPr>
              <a:t>https://www.ontario.ca/laws/regulation/150290</a:t>
            </a:r>
            <a:endParaRPr lang="en-CA" sz="1400" dirty="0">
              <a:solidFill>
                <a:srgbClr val="FF0000"/>
              </a:solidFill>
            </a:endParaRPr>
          </a:p>
        </p:txBody>
      </p:sp>
      <p:pic>
        <p:nvPicPr>
          <p:cNvPr id="7" name="Picture 6" descr="C:\Users\andrew.bergstrom\Desktop\LCBO WOG images\Final logo for WOG.png"/>
          <p:cNvPicPr>
            <a:picLocks noChangeAspect="1" noChangeArrowheads="1"/>
          </p:cNvPicPr>
          <p:nvPr/>
        </p:nvPicPr>
        <p:blipFill>
          <a:blip r:embed="rId3" cstate="print"/>
          <a:srcRect l="7143" t="7942" r="7143" b="8663"/>
          <a:stretch>
            <a:fillRect/>
          </a:stretch>
        </p:blipFill>
        <p:spPr bwMode="auto">
          <a:xfrm>
            <a:off x="1331640" y="116632"/>
            <a:ext cx="1851634" cy="1080120"/>
          </a:xfrm>
          <a:prstGeom prst="rect">
            <a:avLst/>
          </a:prstGeom>
          <a:noFill/>
        </p:spPr>
      </p:pic>
      <p:pic>
        <p:nvPicPr>
          <p:cNvPr id="10" name="Picture 6" descr="C:\Users\andrew.bergstrom\Desktop\LCBO WOG images\LCBO green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6144" y="211950"/>
            <a:ext cx="1446336" cy="506611"/>
          </a:xfrm>
          <a:prstGeom prst="rect">
            <a:avLst/>
          </a:prstGeom>
          <a:noFill/>
        </p:spPr>
      </p:pic>
      <p:cxnSp>
        <p:nvCxnSpPr>
          <p:cNvPr id="11" name="Straight Connector 10"/>
          <p:cNvCxnSpPr/>
          <p:nvPr/>
        </p:nvCxnSpPr>
        <p:spPr>
          <a:xfrm>
            <a:off x="1403648" y="1340768"/>
            <a:ext cx="7416824" cy="0"/>
          </a:xfrm>
          <a:prstGeom prst="line">
            <a:avLst/>
          </a:prstGeom>
          <a:ln w="28575">
            <a:solidFill>
              <a:srgbClr val="CC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LCBO WOG visual identity\WOG sidebar graphic\Colour sidebars\WOG sidebar oran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YAN + Separator">
  <a:themeElements>
    <a:clrScheme name="CYAN + Separator 6">
      <a:dk1>
        <a:srgbClr val="8E908F"/>
      </a:dk1>
      <a:lt1>
        <a:srgbClr val="FFFFFF"/>
      </a:lt1>
      <a:dk2>
        <a:srgbClr val="8E908F"/>
      </a:dk2>
      <a:lt2>
        <a:srgbClr val="CECFCB"/>
      </a:lt2>
      <a:accent1>
        <a:srgbClr val="00ADD0"/>
      </a:accent1>
      <a:accent2>
        <a:srgbClr val="CCDC00"/>
      </a:accent2>
      <a:accent3>
        <a:srgbClr val="FFFFFF"/>
      </a:accent3>
      <a:accent4>
        <a:srgbClr val="787A79"/>
      </a:accent4>
      <a:accent5>
        <a:srgbClr val="AAD3E4"/>
      </a:accent5>
      <a:accent6>
        <a:srgbClr val="B9C700"/>
      </a:accent6>
      <a:hlink>
        <a:srgbClr val="00C473"/>
      </a:hlink>
      <a:folHlink>
        <a:srgbClr val="4C5CC5"/>
      </a:folHlink>
    </a:clrScheme>
    <a:fontScheme name="CYAN + Separat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YAN + Separator 1">
        <a:dk1>
          <a:srgbClr val="8E908F"/>
        </a:dk1>
        <a:lt1>
          <a:srgbClr val="FFFFFF"/>
        </a:lt1>
        <a:dk2>
          <a:srgbClr val="8E908F"/>
        </a:dk2>
        <a:lt2>
          <a:srgbClr val="CECFCB"/>
        </a:lt2>
        <a:accent1>
          <a:srgbClr val="FEDF00"/>
        </a:accent1>
        <a:accent2>
          <a:srgbClr val="FFA02F"/>
        </a:accent2>
        <a:accent3>
          <a:srgbClr val="FFFFFF"/>
        </a:accent3>
        <a:accent4>
          <a:srgbClr val="787A79"/>
        </a:accent4>
        <a:accent5>
          <a:srgbClr val="FEECAA"/>
        </a:accent5>
        <a:accent6>
          <a:srgbClr val="E7912A"/>
        </a:accent6>
        <a:hlink>
          <a:srgbClr val="F7403A"/>
        </a:hlink>
        <a:folHlink>
          <a:srgbClr val="E024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AN + Separator 2">
        <a:dk1>
          <a:srgbClr val="8E908F"/>
        </a:dk1>
        <a:lt1>
          <a:srgbClr val="FFFFFF"/>
        </a:lt1>
        <a:dk2>
          <a:srgbClr val="8E908F"/>
        </a:dk2>
        <a:lt2>
          <a:srgbClr val="CECFCB"/>
        </a:lt2>
        <a:accent1>
          <a:srgbClr val="FFA02F"/>
        </a:accent1>
        <a:accent2>
          <a:srgbClr val="F7403A"/>
        </a:accent2>
        <a:accent3>
          <a:srgbClr val="FFFFFF"/>
        </a:accent3>
        <a:accent4>
          <a:srgbClr val="787A79"/>
        </a:accent4>
        <a:accent5>
          <a:srgbClr val="FFCDAD"/>
        </a:accent5>
        <a:accent6>
          <a:srgbClr val="E03934"/>
        </a:accent6>
        <a:hlink>
          <a:srgbClr val="E0249A"/>
        </a:hlink>
        <a:folHlink>
          <a:srgbClr val="FED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AN + Separator 3">
        <a:dk1>
          <a:srgbClr val="8E908F"/>
        </a:dk1>
        <a:lt1>
          <a:srgbClr val="FFFFFF"/>
        </a:lt1>
        <a:dk2>
          <a:srgbClr val="8E908F"/>
        </a:dk2>
        <a:lt2>
          <a:srgbClr val="CECFCB"/>
        </a:lt2>
        <a:accent1>
          <a:srgbClr val="F7403A"/>
        </a:accent1>
        <a:accent2>
          <a:srgbClr val="E0249A"/>
        </a:accent2>
        <a:accent3>
          <a:srgbClr val="FFFFFF"/>
        </a:accent3>
        <a:accent4>
          <a:srgbClr val="787A79"/>
        </a:accent4>
        <a:accent5>
          <a:srgbClr val="FAAFAE"/>
        </a:accent5>
        <a:accent6>
          <a:srgbClr val="CB208B"/>
        </a:accent6>
        <a:hlink>
          <a:srgbClr val="FEDF00"/>
        </a:hlink>
        <a:folHlink>
          <a:srgbClr val="FFA0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AN + Separator 4">
        <a:dk1>
          <a:srgbClr val="8E908F"/>
        </a:dk1>
        <a:lt1>
          <a:srgbClr val="FFFFFF"/>
        </a:lt1>
        <a:dk2>
          <a:srgbClr val="8E908F"/>
        </a:dk2>
        <a:lt2>
          <a:srgbClr val="CECFCB"/>
        </a:lt2>
        <a:accent1>
          <a:srgbClr val="E0249A"/>
        </a:accent1>
        <a:accent2>
          <a:srgbClr val="FEDF00"/>
        </a:accent2>
        <a:accent3>
          <a:srgbClr val="FFFFFF"/>
        </a:accent3>
        <a:accent4>
          <a:srgbClr val="787A79"/>
        </a:accent4>
        <a:accent5>
          <a:srgbClr val="EDACCA"/>
        </a:accent5>
        <a:accent6>
          <a:srgbClr val="E6CA00"/>
        </a:accent6>
        <a:hlink>
          <a:srgbClr val="FFA02F"/>
        </a:hlink>
        <a:folHlink>
          <a:srgbClr val="F74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AN + Separator 5">
        <a:dk1>
          <a:srgbClr val="8E908F"/>
        </a:dk1>
        <a:lt1>
          <a:srgbClr val="FFFFFF"/>
        </a:lt1>
        <a:dk2>
          <a:srgbClr val="8E908F"/>
        </a:dk2>
        <a:lt2>
          <a:srgbClr val="CECFCB"/>
        </a:lt2>
        <a:accent1>
          <a:srgbClr val="4C5CC5"/>
        </a:accent1>
        <a:accent2>
          <a:srgbClr val="00ADD0"/>
        </a:accent2>
        <a:accent3>
          <a:srgbClr val="FFFFFF"/>
        </a:accent3>
        <a:accent4>
          <a:srgbClr val="787A79"/>
        </a:accent4>
        <a:accent5>
          <a:srgbClr val="B2B5DF"/>
        </a:accent5>
        <a:accent6>
          <a:srgbClr val="009CBC"/>
        </a:accent6>
        <a:hlink>
          <a:srgbClr val="CCDC00"/>
        </a:hlink>
        <a:folHlink>
          <a:srgbClr val="00C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AN + Separator 6">
        <a:dk1>
          <a:srgbClr val="8E908F"/>
        </a:dk1>
        <a:lt1>
          <a:srgbClr val="FFFFFF"/>
        </a:lt1>
        <a:dk2>
          <a:srgbClr val="8E908F"/>
        </a:dk2>
        <a:lt2>
          <a:srgbClr val="CECFCB"/>
        </a:lt2>
        <a:accent1>
          <a:srgbClr val="00ADD0"/>
        </a:accent1>
        <a:accent2>
          <a:srgbClr val="CCDC00"/>
        </a:accent2>
        <a:accent3>
          <a:srgbClr val="FFFFFF"/>
        </a:accent3>
        <a:accent4>
          <a:srgbClr val="787A79"/>
        </a:accent4>
        <a:accent5>
          <a:srgbClr val="AAD3E4"/>
        </a:accent5>
        <a:accent6>
          <a:srgbClr val="B9C700"/>
        </a:accent6>
        <a:hlink>
          <a:srgbClr val="00C473"/>
        </a:hlink>
        <a:folHlink>
          <a:srgbClr val="4C5C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AN + Separator 7">
        <a:dk1>
          <a:srgbClr val="8E908F"/>
        </a:dk1>
        <a:lt1>
          <a:srgbClr val="FFFFFF"/>
        </a:lt1>
        <a:dk2>
          <a:srgbClr val="8E908F"/>
        </a:dk2>
        <a:lt2>
          <a:srgbClr val="CECFCB"/>
        </a:lt2>
        <a:accent1>
          <a:srgbClr val="CCDC00"/>
        </a:accent1>
        <a:accent2>
          <a:srgbClr val="00C473"/>
        </a:accent2>
        <a:accent3>
          <a:srgbClr val="FFFFFF"/>
        </a:accent3>
        <a:accent4>
          <a:srgbClr val="787A79"/>
        </a:accent4>
        <a:accent5>
          <a:srgbClr val="E2EBAA"/>
        </a:accent5>
        <a:accent6>
          <a:srgbClr val="00B168"/>
        </a:accent6>
        <a:hlink>
          <a:srgbClr val="4C5CC5"/>
        </a:hlink>
        <a:folHlink>
          <a:srgbClr val="00AD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YAN + Separator 8">
        <a:dk1>
          <a:srgbClr val="8E908F"/>
        </a:dk1>
        <a:lt1>
          <a:srgbClr val="FFFFFF"/>
        </a:lt1>
        <a:dk2>
          <a:srgbClr val="8E908F"/>
        </a:dk2>
        <a:lt2>
          <a:srgbClr val="CECFCB"/>
        </a:lt2>
        <a:accent1>
          <a:srgbClr val="00C473"/>
        </a:accent1>
        <a:accent2>
          <a:srgbClr val="4C5CC5"/>
        </a:accent2>
        <a:accent3>
          <a:srgbClr val="FFFFFF"/>
        </a:accent3>
        <a:accent4>
          <a:srgbClr val="787A79"/>
        </a:accent4>
        <a:accent5>
          <a:srgbClr val="AADEBC"/>
        </a:accent5>
        <a:accent6>
          <a:srgbClr val="4453B2"/>
        </a:accent6>
        <a:hlink>
          <a:srgbClr val="00ADD0"/>
        </a:hlink>
        <a:folHlink>
          <a:srgbClr val="CCD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1720</Words>
  <Application>Microsoft Office PowerPoint</Application>
  <PresentationFormat>On-screen Show (4:3)</PresentationFormat>
  <Paragraphs>392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CYAN + Separator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andrew.bergstrom</dc:creator>
  <cp:lastModifiedBy>SMi</cp:lastModifiedBy>
  <cp:revision>208</cp:revision>
  <dcterms:created xsi:type="dcterms:W3CDTF">2015-09-24T02:27:59Z</dcterms:created>
  <dcterms:modified xsi:type="dcterms:W3CDTF">2015-11-26T03:09:55Z</dcterms:modified>
</cp:coreProperties>
</file>